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6" r:id="rId5"/>
    <p:sldId id="285" r:id="rId6"/>
    <p:sldId id="273" r:id="rId7"/>
    <p:sldId id="265" r:id="rId8"/>
    <p:sldId id="272" r:id="rId9"/>
    <p:sldId id="278" r:id="rId10"/>
    <p:sldId id="279" r:id="rId11"/>
    <p:sldId id="268" r:id="rId12"/>
    <p:sldId id="271" r:id="rId13"/>
    <p:sldId id="281" r:id="rId14"/>
    <p:sldId id="270" r:id="rId15"/>
    <p:sldId id="282" r:id="rId16"/>
    <p:sldId id="274" r:id="rId17"/>
    <p:sldId id="275" r:id="rId18"/>
    <p:sldId id="267" r:id="rId19"/>
    <p:sldId id="264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15-4F4E-919E-8C1FF3736B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15-4F4E-919E-8C1FF3736B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C15-4F4E-919E-8C1FF3736B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C15-4F4E-919E-8C1FF3736BA0}"/>
              </c:ext>
            </c:extLst>
          </c:dPt>
          <c:cat>
            <c:strRef>
              <c:f>Sheet1!$A$2:$A$5</c:f>
              <c:strCache>
                <c:ptCount val="4"/>
                <c:pt idx="0">
                  <c:v>GENERAL</c:v>
                </c:pt>
                <c:pt idx="1">
                  <c:v>COUNCIL TAX</c:v>
                </c:pt>
                <c:pt idx="2">
                  <c:v>GRANT AID</c:v>
                </c:pt>
                <c:pt idx="3">
                  <c:v>CUTS IN GRANT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50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5-4C90-8530-E440F952C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19C6-B654-9354-2B75-05F5FF350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57AE34-7D67-B1F8-A4F5-138F89734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CACAE-C5CA-5329-610F-EA7E8935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D90D7-5649-07DC-9651-A4037DF45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17555-0AD6-81C5-E801-8C5D9AAA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626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1BEC7-20B8-8EB3-0E30-3CCF56A7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FDA1B-412B-F9AE-8CDC-F77AEE7B9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DD51F-0218-D128-62A6-7C8A2E98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81E4E-D348-3E4F-4FD9-17714F29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DCA9-5DC8-EFEA-D8E4-50129E02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197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06EEC-E522-B2CC-54C7-B86FBBFD3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D5EBD-D650-79B2-46AD-2AB92920B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089E0-7018-C5E3-6C9A-18F8C9ED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85F60-4DBB-F875-EE2C-84EDA86E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368D1-3626-FF6B-E219-7B542370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07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3885-B584-F9EA-7598-52239B8E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9664F-100E-3368-12D8-E9637AD35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48961-FBDD-5694-0A7A-E3E1155EF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068CC-BE4B-7411-5CBC-2104C62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7FF1A-F607-E8D7-8572-1B2AF9BFD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B69D0-B0C9-C127-82C2-54C588FFB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2FDF-2ED8-E701-B81E-B09CA18C4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2DE78-42D8-CD6F-D5C3-F32F34C96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A430C-0E99-CCF8-C92D-133C3EBE6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4B5AA0-5332-5B27-16B3-7C6684CDD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68A612-7838-3055-6BC6-7F462E42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3425C4-13BD-4BB3-F32B-213B1449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970F46-9AA4-FAA2-255A-AFA867988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C4B381-8EBC-991B-4A47-707912F80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4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52CE9-B4CB-8B8C-54C8-AA2CF444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49E971-AD3C-BFBA-E422-CACAA4A8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5B6F10-D881-3B65-0B71-C0127FC5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BE587E-2F93-A14A-B343-716F5BB3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116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2B1E66-74BA-B5FD-E320-696983637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005DDD-A23A-01C9-294F-9844098C7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88F49-AD84-444E-5065-02579A93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4108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2458A-FB75-BF8E-C3A5-E33321006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BC618-FC55-2538-8BBB-AAAA47877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42A72-47FC-BDBF-7133-3DAD6D8C4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40826-D429-049A-344B-9AE90D0FA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2449A-554B-65F9-1E56-BAC95FBA3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5BFA8-73C6-C9DC-2DDA-DB5D5B89E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555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FDC1-4CFC-2016-7D6B-D98B12B7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B42AB3-BF6A-9560-757D-2C1A5B9CA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4E91F-6AC3-A239-4082-A8F8580AF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FD149-E5AC-A41F-3330-DD2A41343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7B146-F368-44A8-5AFE-395AAD1A7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47DD4-0C14-4FB4-BFEE-3ED1EEEE3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268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CBB9-5F27-5154-1F82-C3644B9E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3D2CB-46AA-2DD3-1E51-FB5012AD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7054D-6374-0627-FC3F-6B217939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B3B38-D121-DD20-9137-AF1A8555D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A4A44-5E0F-EC74-B732-AC283138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38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2F870-BE6A-BD23-E4CD-1283CD6A3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975969-0B6F-99C8-6A21-F2F479590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C32B3-6D30-F114-0ED5-0939DD71F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5E858-5CA6-DAB0-FE2E-5C64F7C3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3A567-C14B-D4B3-1419-C3D09441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85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096CDC-677C-6EE7-8A3E-D3614D87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94E40-FB18-3306-480F-353C4CD0F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79FD4-CE81-CF67-54D1-AB9916884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B2B96-52C6-4B04-A3AE-E15149E4FC93}" type="datetimeFigureOut">
              <a:rPr lang="en-GB" smtClean="0"/>
              <a:t>19/01/2025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7FBD-A3D2-0402-9D32-26DC5A47B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2DF7E-A04C-5139-8475-44794FB1F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BF347-B031-4053-9CC3-3456542661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03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business.senedd.wales/mgConsultationDisplay.aspx?id=562&amp;RPID=1053605857&amp;cp=ye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33DE2-D5C0-B446-55F3-CC5F8486B6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7B716-49B1-4BE3-55AC-22AD999BD8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GB" sz="3200" b="1" dirty="0">
                <a:solidFill>
                  <a:srgbClr val="FF0000"/>
                </a:solidFill>
              </a:rPr>
              <a:t>North &amp; Mid Wales Association of Local councils</a:t>
            </a:r>
          </a:p>
          <a:p>
            <a:endParaRPr lang="en-GB" dirty="0"/>
          </a:p>
          <a:p>
            <a:r>
              <a:rPr lang="en-GB" sz="5200" b="1" dirty="0"/>
              <a:t>Quarterly Meeting 24</a:t>
            </a:r>
            <a:r>
              <a:rPr lang="en-GB" sz="5200" b="1" baseline="30000" dirty="0"/>
              <a:t>th</a:t>
            </a:r>
            <a:r>
              <a:rPr lang="en-GB" sz="5200" b="1" dirty="0"/>
              <a:t> January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B998DB-260B-4DD6-A7B1-ABF0BE1B1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521892"/>
            <a:ext cx="7705726" cy="320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0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766C-198C-A737-1870-2F1B4633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WELCOME TO BEAUMARIS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5509E-2425-5CC3-D539-0055AE1DD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Welcome from the Mayor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of Beaumaris Town Council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Cllr </a:t>
            </a:r>
            <a:r>
              <a:rPr lang="en-GB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David T Evans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99B2B3-DF93-8973-87D7-B2F6E2BF5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241" y="2441239"/>
            <a:ext cx="5048955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31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F63E-F40D-4787-29A1-C1C3784D8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538F-6E84-365D-EB2E-232E4DC87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3829D-27D7-2CF6-4933-FDAF8D9DD8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GB" sz="3200" b="1" dirty="0">
                <a:solidFill>
                  <a:srgbClr val="FF0000"/>
                </a:solidFill>
              </a:rPr>
              <a:t>North &amp; Mid Wales Association of Local councils</a:t>
            </a:r>
          </a:p>
          <a:p>
            <a:endParaRPr lang="en-GB" dirty="0"/>
          </a:p>
          <a:p>
            <a:r>
              <a:rPr lang="en-GB" sz="5200" b="1" dirty="0"/>
              <a:t>Quarterly Meeting 24</a:t>
            </a:r>
            <a:r>
              <a:rPr lang="en-GB" sz="5200" b="1" baseline="30000" dirty="0"/>
              <a:t>th</a:t>
            </a:r>
            <a:r>
              <a:rPr lang="en-GB" sz="5200" b="1" dirty="0"/>
              <a:t> January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7BD5F-1A5A-D9BE-B023-6AB09E6EB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521892"/>
            <a:ext cx="7705726" cy="320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18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433B5-7B5F-C466-CBA7-38C571888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TFW LETTER FROM WELSH GOVERNMENT &amp; AVANTI TRAIN SERVICE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ED609-836C-2B4B-B00B-8F3A5C5D4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GB" dirty="0"/>
              <a:t>Welshpool station and footbridge</a:t>
            </a:r>
          </a:p>
          <a:p>
            <a:pPr marL="514350" indent="-514350">
              <a:buAutoNum type="arabicPeriod"/>
            </a:pPr>
            <a:r>
              <a:rPr lang="en-GB" dirty="0"/>
              <a:t>Prestatyn station and security guards</a:t>
            </a:r>
          </a:p>
          <a:p>
            <a:pPr marL="514350" indent="-514350">
              <a:buAutoNum type="arabicPeriod"/>
            </a:pPr>
            <a:r>
              <a:rPr lang="en-GB" dirty="0"/>
              <a:t>Train formations, overcrowding, new trains and Shrewsbury to Chester</a:t>
            </a:r>
          </a:p>
          <a:p>
            <a:pPr marL="514350" indent="-514350">
              <a:buAutoNum type="arabicPeriod"/>
            </a:pPr>
            <a:r>
              <a:rPr lang="en-GB" dirty="0"/>
              <a:t>Station audits and disabled toilets</a:t>
            </a:r>
          </a:p>
          <a:p>
            <a:pPr marL="514350" indent="-514350">
              <a:buAutoNum type="arabicPeriod"/>
            </a:pPr>
            <a:r>
              <a:rPr lang="en-GB" dirty="0" err="1"/>
              <a:t>Degany</a:t>
            </a:r>
            <a:r>
              <a:rPr lang="en-GB" dirty="0"/>
              <a:t> crossing</a:t>
            </a:r>
          </a:p>
          <a:p>
            <a:pPr marL="514350" indent="-514350">
              <a:buAutoNum type="arabicPeriod"/>
            </a:pPr>
            <a:r>
              <a:rPr lang="en-GB" dirty="0"/>
              <a:t>Ministers meeting (transport – trains &amp; A55)</a:t>
            </a:r>
          </a:p>
          <a:p>
            <a:pPr marL="514350" indent="-514350">
              <a:buAutoNum type="arabicPeriod"/>
            </a:pPr>
            <a:r>
              <a:rPr lang="en-GB" dirty="0"/>
              <a:t>Shrewsbury station</a:t>
            </a:r>
          </a:p>
          <a:p>
            <a:pPr marL="514350" indent="-514350">
              <a:buAutoNum type="arabicPeriod"/>
            </a:pPr>
            <a:r>
              <a:rPr lang="en-GB" dirty="0"/>
              <a:t>Avanti services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427E0F-CB77-6DE9-3034-5ADAA3320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673" y="3857625"/>
            <a:ext cx="3428192" cy="245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9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55F0B-543E-F5AF-E5BF-1650BCE0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EC230-10A6-B7FD-E2EA-CCBA3073C4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4682A-9101-4E1D-2B2D-6A69C973EA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GB" sz="3200" b="1" dirty="0">
                <a:solidFill>
                  <a:srgbClr val="FF0000"/>
                </a:solidFill>
              </a:rPr>
              <a:t>North &amp; Mid Wales Association of Local councils</a:t>
            </a:r>
          </a:p>
          <a:p>
            <a:endParaRPr lang="en-GB" dirty="0"/>
          </a:p>
          <a:p>
            <a:r>
              <a:rPr lang="en-GB" sz="5200" b="1" dirty="0"/>
              <a:t>Quarterly Meeting 24</a:t>
            </a:r>
            <a:r>
              <a:rPr lang="en-GB" sz="5200" b="1" baseline="30000" dirty="0"/>
              <a:t>th</a:t>
            </a:r>
            <a:r>
              <a:rPr lang="en-GB" sz="5200" b="1" dirty="0"/>
              <a:t> January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9E1C5-A5B1-00BF-B8F4-4132B5A1C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521892"/>
            <a:ext cx="7705726" cy="320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44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897A-CBFA-4C3E-FA66-BBBDAC6F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Visit to Welsh Government -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F8303-16D5-3A57-D6D8-FEB554F06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Invite to Cardiff</a:t>
            </a:r>
          </a:p>
          <a:p>
            <a:pPr marL="0" indent="0">
              <a:buNone/>
            </a:pPr>
            <a:r>
              <a:rPr lang="en-GB" dirty="0"/>
              <a:t>Evidence from the Association</a:t>
            </a:r>
          </a:p>
          <a:p>
            <a:pPr marL="0" indent="0">
              <a:buNone/>
            </a:pPr>
            <a:r>
              <a:rPr lang="en-GB" dirty="0"/>
              <a:t>The review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we do now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6E7CD7-CD28-5DE3-AAC6-90C5A3BC3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687" y="3635375"/>
            <a:ext cx="55721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8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EA60-50C1-D83A-BD28-1B37C4A29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GB" sz="2000" b="1" i="0" u="sng" strike="noStrike" kern="100" cap="none" spc="0" normalizeH="0" baseline="0" noProof="0" dirty="0">
                <a:ln>
                  <a:noFill/>
                </a:ln>
                <a:solidFill>
                  <a:srgbClr val="C9187E"/>
                </a:solidFill>
                <a:effectLst/>
                <a:uLnTx/>
                <a:uFillTx/>
                <a:latin typeface="Montserrat" panose="00000500000000000000" pitchFamily="2" charset="0"/>
                <a:ea typeface="Arial" panose="020B0604020202020204" pitchFamily="34" charset="0"/>
                <a:cs typeface="+mj-cs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kumimoji="0" lang="en-GB" sz="2000" b="1" i="0" u="sng" strike="noStrike" kern="100" cap="none" spc="0" normalizeH="0" baseline="0" noProof="0" dirty="0">
                <a:ln>
                  <a:noFill/>
                </a:ln>
                <a:solidFill>
                  <a:srgbClr val="C9187E"/>
                </a:solidFill>
                <a:effectLst/>
                <a:uLnTx/>
                <a:uFillTx/>
                <a:latin typeface="Montserrat" panose="00000500000000000000" pitchFamily="2" charset="0"/>
                <a:ea typeface="Arial" panose="020B0604020202020204" pitchFamily="34" charset="0"/>
                <a:cs typeface="+mj-cs"/>
                <a:hlinkClick r:id="rId2" tooltip="Link to the consultation Inquiry into the role, governance and accountability of the community and town council sector"/>
              </a:rPr>
            </a:br>
            <a:r>
              <a:rPr kumimoji="0" lang="en-GB" sz="2000" b="1" i="0" u="sng" strike="noStrike" kern="100" cap="none" spc="0" normalizeH="0" baseline="0" noProof="0" dirty="0">
                <a:ln>
                  <a:noFill/>
                </a:ln>
                <a:solidFill>
                  <a:srgbClr val="C9187E"/>
                </a:solidFill>
                <a:effectLst/>
                <a:uLnTx/>
                <a:uFillTx/>
                <a:latin typeface="Montserrat" panose="00000500000000000000" pitchFamily="2" charset="0"/>
                <a:ea typeface="Arial" panose="020B0604020202020204" pitchFamily="34" charset="0"/>
                <a:cs typeface="+mj-cs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A2CF1-D600-656E-1D7F-8A95B678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27305" indent="0" algn="just">
              <a:lnSpc>
                <a:spcPct val="104000"/>
              </a:lnSpc>
              <a:spcAft>
                <a:spcPts val="25"/>
              </a:spcAft>
              <a:buNone/>
            </a:pPr>
            <a:endParaRPr lang="en-GB" sz="28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27305" indent="0" algn="just">
              <a:lnSpc>
                <a:spcPct val="104000"/>
              </a:lnSpc>
              <a:spcAft>
                <a:spcPts val="25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 is a move to try and combine Councils and reduce the current  councils from 735 to maybe as little as 150 (number given by Minister at meeting with Welsh Government). </a:t>
            </a:r>
          </a:p>
          <a:p>
            <a:pPr marL="0" marR="27305" indent="0" algn="just">
              <a:lnSpc>
                <a:spcPct val="104000"/>
              </a:lnSpc>
              <a:spcAft>
                <a:spcPts val="25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Welsh Government Senedd Committee is receptive to receiving further evidence from the Association including how Town and Community Councils go forward from here – to include amalgamating or clustering ideas. </a:t>
            </a:r>
          </a:p>
          <a:p>
            <a:pPr marL="0" indent="0" algn="l" fontAlgn="base">
              <a:buNone/>
            </a:pPr>
            <a:endParaRPr lang="en-US" dirty="0">
              <a:solidFill>
                <a:srgbClr val="3C3C3B"/>
              </a:solidFill>
              <a:latin typeface="Montserrat" panose="00000500000000000000" pitchFamily="2" charset="0"/>
            </a:endParaRPr>
          </a:p>
          <a:p>
            <a:pPr marL="0" indent="0" algn="l" fontAlgn="base">
              <a:buNone/>
            </a:pPr>
            <a:endParaRPr lang="en-US" b="0" i="0" dirty="0">
              <a:solidFill>
                <a:srgbClr val="3C3C3B"/>
              </a:solidFill>
              <a:effectLst/>
              <a:latin typeface="Montserrat" panose="00000500000000000000" pitchFamily="2" charset="0"/>
            </a:endParaRPr>
          </a:p>
          <a:p>
            <a:pPr marL="0" indent="0" algn="l" fontAlgn="base">
              <a:buNone/>
            </a:pPr>
            <a:endParaRPr lang="en-US" b="0" i="0" dirty="0">
              <a:solidFill>
                <a:srgbClr val="3C3C3B"/>
              </a:solidFill>
              <a:effectLst/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738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B0836-F0C5-0021-190B-4495C4BF2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A5227-E6B7-70CE-FF93-2F4DE8D63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F0380-2DD2-4B03-38AF-D01F7EA11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600" noProof="0" dirty="0">
              <a:solidFill>
                <a:srgbClr val="3C3C3B"/>
              </a:solidFill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What is the r</a:t>
            </a:r>
            <a:r>
              <a:rPr lang="en-US" sz="2600" dirty="0">
                <a:solidFill>
                  <a:srgbClr val="3C3C3B"/>
                </a:solidFill>
                <a:latin typeface="Montserrat" panose="00000500000000000000" pitchFamily="2" charset="0"/>
              </a:rPr>
              <a:t>eason behind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600" dirty="0">
                <a:solidFill>
                  <a:srgbClr val="3C3C3B"/>
                </a:solidFill>
                <a:latin typeface="Montserrat" panose="00000500000000000000" pitchFamily="2" charset="0"/>
              </a:rPr>
              <a:t>the need for less Town and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Community Councils?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600" dirty="0">
              <a:solidFill>
                <a:srgbClr val="3C3C3B"/>
              </a:solidFill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CDEEB-E33E-E6F9-DCB6-66E4653F4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944" y="2262739"/>
            <a:ext cx="5029902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4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E767D-3850-1831-C859-8D084F3AC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BE362-EFB7-DB5F-D97A-6176714A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HAS CAUSED ALL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755D7-4B4A-3EBD-E15C-5454DC271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COUNTY COUNCIL REVIEW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FIVE REGIONS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LOCAL COUNCIL GOVERNANCE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COSTS 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REPRESENTATION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6A6BE-9405-C323-9A04-E827287BB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225" y="3596896"/>
            <a:ext cx="4458322" cy="2715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CDD886-6271-10C0-B245-995764431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013" y="1690688"/>
            <a:ext cx="3842822" cy="227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89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B00BB-E394-0FA0-8759-753E80D5C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A468-F97E-3661-9F8B-BD6363EA4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LETS LOOK AT THE COUNTY COUNCIL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E3C93-801A-9C62-134A-91712DFF6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806B18-7F2F-3117-287E-1C0144048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800" y="2426218"/>
            <a:ext cx="3291327" cy="3348073"/>
          </a:xfrm>
          <a:prstGeom prst="rect">
            <a:avLst/>
          </a:prstGeom>
        </p:spPr>
      </p:pic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60EB9562-044A-2936-1174-5DF5B3B4BE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8817980"/>
              </p:ext>
            </p:extLst>
          </p:nvPr>
        </p:nvGraphicFramePr>
        <p:xfrm>
          <a:off x="1880315" y="2279562"/>
          <a:ext cx="4215685" cy="3858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958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51D00-FC66-DED1-421F-CB613873E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E09A-B327-1667-6CBB-053D345A0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8A04-7C81-3E25-5BF7-25CFDA710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17" y="1440035"/>
            <a:ext cx="10515600" cy="435133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Is the sector is fit for purpose in an 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evolving local government landscape?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E5DABD-E6D1-C1ED-D480-51EFA8898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499" y="3000511"/>
            <a:ext cx="3124636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4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4B9DF-F7C7-6FCA-8599-72F2545E2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3521-8CF1-DB40-3971-61AB4C515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33869-E1DD-8754-75FC-CC97AFE4D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93F5F-C337-10A1-A7BC-E116D0E7C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24904" y="-1083929"/>
            <a:ext cx="5049326" cy="1004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34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FC46A-AFB3-B26E-6031-3E39882CF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8CE60-EDFE-3F13-CBB8-D174053C6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18B21-2DA6-29BC-4202-56AE7C9B9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r>
              <a:rPr lang="en-GB" dirty="0"/>
              <a:t>So how do we go from here?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	Issues and ideas and views</a:t>
            </a:r>
          </a:p>
          <a:p>
            <a:pPr marL="0" indent="0">
              <a:buNone/>
            </a:pPr>
            <a:r>
              <a:rPr lang="en-GB" dirty="0"/>
              <a:t>		Draft paper for discussion</a:t>
            </a:r>
          </a:p>
          <a:p>
            <a:pPr marL="0" indent="0">
              <a:buNone/>
            </a:pPr>
            <a:r>
              <a:rPr lang="en-GB" dirty="0"/>
              <a:t>		Final paper before adoption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67D2BF-CAA1-C45D-11AF-492A64185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049" y="4187529"/>
            <a:ext cx="4410691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69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9325-8C64-F83C-8382-F550456C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23BC-C588-2ADC-B751-0CA7BCD8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2869B-DC3C-2F19-868F-A2B339780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600" dirty="0"/>
              <a:t>Issues</a:t>
            </a:r>
          </a:p>
          <a:p>
            <a:pPr marL="0" indent="0">
              <a:buNone/>
            </a:pPr>
            <a:r>
              <a:rPr lang="en-GB" sz="3600" dirty="0"/>
              <a:t>	Retaining identity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Loss of local representation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	Size (to small to do much)</a:t>
            </a:r>
          </a:p>
          <a:p>
            <a:pPr marL="0" indent="0">
              <a:buNone/>
            </a:pPr>
            <a:r>
              <a:rPr lang="en-GB" sz="3600" dirty="0"/>
              <a:t>	Larger councils dominating smaller councils</a:t>
            </a:r>
          </a:p>
          <a:p>
            <a:pPr marL="0" indent="0">
              <a:buNone/>
            </a:pPr>
            <a:r>
              <a:rPr lang="en-GB" sz="3600" dirty="0"/>
              <a:t>	Land area and distances</a:t>
            </a:r>
          </a:p>
          <a:p>
            <a:pPr marL="0" indent="0">
              <a:buNone/>
            </a:pPr>
            <a:r>
              <a:rPr lang="en-GB" sz="3600" dirty="0"/>
              <a:t>	VAT implications</a:t>
            </a:r>
          </a:p>
          <a:p>
            <a:pPr marL="0" indent="0">
              <a:buNone/>
            </a:pPr>
            <a:r>
              <a:rPr lang="en-GB" sz="36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A2E1C-BFE0-9B7B-9CAE-3192E78FA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725" y="3656849"/>
            <a:ext cx="2901779" cy="252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55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470E-17DE-5B23-C1FB-97E31319F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9273A-93A9-DD54-2901-C4C053ED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9CE11-5340-B42B-8A33-5D45F915C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Issues</a:t>
            </a:r>
          </a:p>
          <a:p>
            <a:pPr marL="0" indent="0">
              <a:buNone/>
            </a:pPr>
            <a:r>
              <a:rPr lang="en-GB" dirty="0"/>
              <a:t>	Culture and language</a:t>
            </a:r>
          </a:p>
          <a:p>
            <a:pPr marL="0" indent="0">
              <a:buNone/>
            </a:pPr>
            <a:r>
              <a:rPr lang="en-GB" dirty="0"/>
              <a:t>	Staff and redundancy</a:t>
            </a:r>
          </a:p>
          <a:p>
            <a:pPr marL="0" indent="0">
              <a:buNone/>
            </a:pPr>
            <a:r>
              <a:rPr lang="en-GB" dirty="0"/>
              <a:t>	Cost of admin and councillors</a:t>
            </a:r>
          </a:p>
          <a:p>
            <a:pPr marL="0" indent="0">
              <a:buNone/>
            </a:pPr>
            <a:r>
              <a:rPr lang="en-GB" dirty="0"/>
              <a:t>	Finances – who has more money?</a:t>
            </a:r>
          </a:p>
          <a:p>
            <a:pPr marL="0" indent="0">
              <a:buNone/>
            </a:pPr>
            <a:r>
              <a:rPr lang="en-GB" dirty="0"/>
              <a:t>	Whatever happens it will cost more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DC401-5EF6-B020-EDFE-6B2D353E8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546" y="3017241"/>
            <a:ext cx="3638254" cy="315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40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3ADA6-37BA-B853-B09F-80279AE26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97CF1-42FD-4A6A-0C83-ED97923D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FE55E-35B4-5EE3-C8AC-0A0FCF0F1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17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Maybe four things to consider:</a:t>
            </a:r>
          </a:p>
          <a:p>
            <a:pPr marL="0" indent="0">
              <a:buNone/>
            </a:pPr>
            <a:endParaRPr lang="en-GB" dirty="0"/>
          </a:p>
          <a:p>
            <a:pPr marL="571500" indent="-571500">
              <a:buAutoNum type="romanLcParenR"/>
            </a:pPr>
            <a:r>
              <a:rPr lang="en-GB" dirty="0"/>
              <a:t>The need to change</a:t>
            </a:r>
          </a:p>
          <a:p>
            <a:pPr marL="571500" indent="-571500">
              <a:buAutoNum type="romanLcParenR"/>
            </a:pPr>
            <a:r>
              <a:rPr lang="en-GB" dirty="0"/>
              <a:t>The idea of combining councils</a:t>
            </a:r>
          </a:p>
          <a:p>
            <a:pPr marL="571500" indent="-571500">
              <a:buAutoNum type="romanLcParenR"/>
            </a:pPr>
            <a:r>
              <a:rPr lang="en-GB" dirty="0"/>
              <a:t>The idea of clustering councils</a:t>
            </a:r>
          </a:p>
          <a:p>
            <a:pPr marL="571500" indent="-571500">
              <a:buAutoNum type="romanLcParenR"/>
            </a:pPr>
            <a:r>
              <a:rPr lang="en-GB" dirty="0"/>
              <a:t>The idea of a mixture of both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52344A-B05B-791D-579E-54FA14BAF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546" y="3017241"/>
            <a:ext cx="3638254" cy="315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4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0572A-9D8B-A258-AEE2-C048DECDB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BCC92-71E9-56C4-968C-98DA9492E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975"/>
            <a:ext cx="10515600" cy="1128713"/>
          </a:xfrm>
        </p:spPr>
        <p:txBody>
          <a:bodyPr>
            <a:normAutofit fontScale="90000"/>
          </a:bodyPr>
          <a:lstStyle/>
          <a:p>
            <a:pPr marL="6350" indent="-6350" algn="ctr">
              <a:tabLst>
                <a:tab pos="2865755" algn="ctr"/>
                <a:tab pos="5731510" algn="r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Inquiry into the role, governance and accountability of the </a:t>
            </a:r>
            <a:b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</a:br>
            <a:r>
              <a:rPr lang="en-GB" sz="2000" b="1" u="sng" kern="100" dirty="0">
                <a:solidFill>
                  <a:srgbClr val="C9187E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hlinkClick r:id="rId2" tooltip="Link to the consultation Inquiry into the role, governance and accountability of the community and town council sector"/>
              </a:rPr>
              <a:t>community and town council sector</a:t>
            </a:r>
            <a:br>
              <a:rPr lang="en-GB" sz="5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2CF8F-0730-05DF-86E0-32885138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17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Suggestion:</a:t>
            </a:r>
          </a:p>
          <a:p>
            <a:pPr marL="0" indent="0">
              <a:buNone/>
            </a:pPr>
            <a:r>
              <a:rPr lang="en-GB" dirty="0"/>
              <a:t>Have three types of local council</a:t>
            </a:r>
          </a:p>
          <a:p>
            <a:pPr marL="0" indent="0">
              <a:buNone/>
            </a:pPr>
            <a:r>
              <a:rPr lang="en-GB" dirty="0"/>
              <a:t>a) Larger councils remain much as they are now</a:t>
            </a:r>
          </a:p>
          <a:p>
            <a:pPr marL="0" indent="0">
              <a:buNone/>
            </a:pPr>
            <a:r>
              <a:rPr lang="en-GB" dirty="0"/>
              <a:t>	(budgets of over £200k)</a:t>
            </a:r>
          </a:p>
          <a:p>
            <a:pPr marL="0" indent="0">
              <a:buNone/>
            </a:pPr>
            <a:r>
              <a:rPr lang="en-GB" dirty="0"/>
              <a:t>b) Medium councils to combine in urban areas</a:t>
            </a:r>
          </a:p>
          <a:p>
            <a:pPr marL="0" indent="0">
              <a:buNone/>
            </a:pPr>
            <a:r>
              <a:rPr lang="en-GB" dirty="0"/>
              <a:t>	(budgets of over £100k)</a:t>
            </a:r>
          </a:p>
          <a:p>
            <a:pPr marL="0" indent="0">
              <a:buNone/>
            </a:pPr>
            <a:r>
              <a:rPr lang="en-GB" dirty="0"/>
              <a:t>c) Smaller councils to cluster in more rural areas</a:t>
            </a:r>
          </a:p>
          <a:p>
            <a:pPr marL="0" indent="0">
              <a:buNone/>
            </a:pPr>
            <a:r>
              <a:rPr lang="en-GB" dirty="0"/>
              <a:t>	(budgets under £100k)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46709-9402-4D6F-41AF-805254173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67" y="3136303"/>
            <a:ext cx="3638254" cy="315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6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17951-6D4E-D04D-C9FD-A2758790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CF495-ECA2-850C-09B1-FE67F3E18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North &amp; Mid Wales Association of Local Councils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GB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Funding of town and community councils 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C153E-64D9-E094-6969-99DCA5EC7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b="1" dirty="0"/>
              <a:t>Town and Community Council funding: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Often made up of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80% precept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 other income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 grants</a:t>
            </a:r>
            <a:endParaRPr lang="en-GB" dirty="0"/>
          </a:p>
          <a:p>
            <a:pPr marL="0" indent="0">
              <a:buNone/>
            </a:pPr>
            <a:r>
              <a:rPr lang="en-GB" sz="2000" b="1" dirty="0"/>
              <a:t>VAT </a:t>
            </a:r>
            <a:r>
              <a:rPr lang="en-GB" sz="2000" dirty="0"/>
              <a:t>– action already being followed up</a:t>
            </a:r>
          </a:p>
          <a:p>
            <a:pPr marL="0" indent="0">
              <a:buNone/>
            </a:pPr>
            <a:r>
              <a:rPr lang="en-GB" sz="2000" b="1" dirty="0"/>
              <a:t>Future funding:</a:t>
            </a:r>
          </a:p>
          <a:p>
            <a:pPr marL="0" indent="0">
              <a:buNone/>
            </a:pPr>
            <a:r>
              <a:rPr lang="en-GB" sz="2000" b="1" dirty="0"/>
              <a:t>	* </a:t>
            </a:r>
            <a:r>
              <a:rPr lang="en-GB" sz="2000" dirty="0"/>
              <a:t>Precept</a:t>
            </a:r>
          </a:p>
          <a:p>
            <a:pPr marL="0" indent="0">
              <a:buNone/>
            </a:pPr>
            <a:r>
              <a:rPr lang="en-GB" sz="2000" dirty="0"/>
              <a:t>	* Grants</a:t>
            </a:r>
          </a:p>
          <a:p>
            <a:pPr marL="0" indent="0">
              <a:buNone/>
            </a:pPr>
            <a:r>
              <a:rPr lang="en-GB" sz="2000" dirty="0"/>
              <a:t>	* Direct funding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F98FBA-D480-2B2A-9556-DFBFEC994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219" y="2319092"/>
            <a:ext cx="4925112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46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F192-E232-8888-20AD-9707F918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North &amp; Mid Wales Association of Local Councils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63508-091B-16E7-17C2-044DBC07E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 </a:t>
            </a:r>
            <a:endParaRPr kumimoji="0" lang="en-GB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r>
              <a:rPr lang="en-GB" alt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Over to you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368F0-527B-43BF-74F7-E77B737E2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476" y="1359202"/>
            <a:ext cx="5383369" cy="350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497BE-2CFA-C6E2-E3F0-80CB700FB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5B8C-7C8E-6220-ACB9-FC639FCF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North &amp; Mid Wales Association of Local Councils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92D4E-326B-EA43-DAE7-CD4AD1676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8475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 </a:t>
            </a:r>
            <a:endParaRPr kumimoji="0" lang="en-GB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lang="en-GB" altLang="en-US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r>
              <a:rPr lang="en-GB" alt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QUARTERLY MEETING OF THE ASSOCIATION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r>
              <a:rPr lang="en-GB" alt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24</a:t>
            </a:r>
            <a:r>
              <a:rPr lang="en-GB" altLang="en-US" b="1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GB" alt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January 2025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1768475" algn="l"/>
              </a:tabLst>
              <a:defRPr/>
            </a:pP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BE4765-21FE-5AC9-293F-D25594820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229" y="1690688"/>
            <a:ext cx="7113541" cy="30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0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46376</TotalTime>
  <Words>729</Words>
  <Application>Microsoft Office PowerPoint</Application>
  <PresentationFormat>Widescreen</PresentationFormat>
  <Paragraphs>148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Lato</vt:lpstr>
      <vt:lpstr>Montserrat</vt:lpstr>
      <vt:lpstr>Office Theme</vt:lpstr>
      <vt:lpstr>   </vt:lpstr>
      <vt:lpstr>WELCOME TO BEAUMARIS</vt:lpstr>
      <vt:lpstr>   </vt:lpstr>
      <vt:lpstr>TFW LETTER FROM WELSH GOVERNMENT &amp; AVANTI TRAIN SERVICE REPORT</vt:lpstr>
      <vt:lpstr>   </vt:lpstr>
      <vt:lpstr>Visit to Welsh Government - Committee</vt:lpstr>
      <vt:lpstr>North &amp; Mid Wales Association of Local Councils Inquiry into the role, governance and accountability of the  community and town council sector</vt:lpstr>
      <vt:lpstr>North &amp; Mid Wales Association of Local Councils Inquiry into the role, governance and accountability of the  community and town council sector </vt:lpstr>
      <vt:lpstr>WHAT HAS CAUSED ALL THIS?</vt:lpstr>
      <vt:lpstr>LETS LOOK AT THE COUNTY COUNCIL FIGURES</vt:lpstr>
      <vt:lpstr>North &amp; Mid Wales Association of Local Councils Inquiry into the role, governance and accountability of the  community and town council sector </vt:lpstr>
      <vt:lpstr>North &amp; Mid Wales Association of Local Councils Inquiry into the role, governance and accountability of the  community and town council sector </vt:lpstr>
      <vt:lpstr>North &amp; Mid Wales Association of Local Councils  </vt:lpstr>
      <vt:lpstr>North &amp; Mid Wales Association of Local Councils Inquiry into the role, governance and accountability of the  community and town council sector </vt:lpstr>
      <vt:lpstr>North &amp; Mid Wales Association of Local Councils Inquiry into the role, governance and accountability of the  community and town council sector </vt:lpstr>
      <vt:lpstr>North &amp; Mid Wales Association of Local Councils Inquiry into the role, governance and accountability of the  community and town council sector </vt:lpstr>
      <vt:lpstr>North &amp; Mid Wales Association of Local Councils Inquiry into the role, governance and accountability of the  community and town council sector </vt:lpstr>
      <vt:lpstr>North &amp; Mid Wales Association of Local Councils Funding of town and community councils </vt:lpstr>
      <vt:lpstr>North &amp; Mid Wales Association of Local Councils</vt:lpstr>
      <vt:lpstr>North &amp; Mid Wales Association of Local Councils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ROBINSON</dc:creator>
  <cp:lastModifiedBy>ROBERT ROBINSON</cp:lastModifiedBy>
  <cp:revision>17</cp:revision>
  <dcterms:created xsi:type="dcterms:W3CDTF">2023-07-17T07:39:31Z</dcterms:created>
  <dcterms:modified xsi:type="dcterms:W3CDTF">2025-01-21T18:52:57Z</dcterms:modified>
</cp:coreProperties>
</file>