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7"/>
  </p:notesMasterIdLst>
  <p:sldIdLst>
    <p:sldId id="2450" r:id="rId6"/>
    <p:sldId id="7398" r:id="rId7"/>
    <p:sldId id="2146847718" r:id="rId8"/>
    <p:sldId id="2146847719" r:id="rId9"/>
    <p:sldId id="2146847696" r:id="rId10"/>
    <p:sldId id="2492" r:id="rId11"/>
    <p:sldId id="2146847695" r:id="rId12"/>
    <p:sldId id="2146847702" r:id="rId13"/>
    <p:sldId id="2146847703" r:id="rId14"/>
    <p:sldId id="2146847715" r:id="rId15"/>
    <p:sldId id="2146847733" r:id="rId16"/>
    <p:sldId id="2146847732" r:id="rId17"/>
    <p:sldId id="2146847716" r:id="rId18"/>
    <p:sldId id="2146847717" r:id="rId19"/>
    <p:sldId id="2146847720" r:id="rId20"/>
    <p:sldId id="2146847721" r:id="rId21"/>
    <p:sldId id="2146847722" r:id="rId22"/>
    <p:sldId id="2146847725" r:id="rId23"/>
    <p:sldId id="2146847726" r:id="rId24"/>
    <p:sldId id="2146847727" r:id="rId25"/>
    <p:sldId id="248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0101FF"/>
    <a:srgbClr val="FF7E79"/>
    <a:srgbClr val="CBD0E3"/>
    <a:srgbClr val="CC3399"/>
    <a:srgbClr val="F8CBAD"/>
    <a:srgbClr val="FF6600"/>
    <a:srgbClr val="FF0000"/>
    <a:srgbClr val="FF40FF"/>
    <a:srgbClr val="FF2F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1758" y="9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ROBINSON" userId="ed049d57e85c4031" providerId="LiveId" clId="{F33E16A2-86EB-4F3A-A144-2F3CC5EC2B33}"/>
    <pc:docChg chg="modSld sldOrd">
      <pc:chgData name="ROBERT ROBINSON" userId="ed049d57e85c4031" providerId="LiveId" clId="{F33E16A2-86EB-4F3A-A144-2F3CC5EC2B33}" dt="2026-04-11T13:13:06.490" v="1"/>
      <pc:docMkLst>
        <pc:docMk/>
      </pc:docMkLst>
      <pc:sldChg chg="ord">
        <pc:chgData name="ROBERT ROBINSON" userId="ed049d57e85c4031" providerId="LiveId" clId="{F33E16A2-86EB-4F3A-A144-2F3CC5EC2B33}" dt="2026-04-11T13:13:06.490" v="1"/>
        <pc:sldMkLst>
          <pc:docMk/>
          <pc:sldMk cId="101852695" sldId="21468477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82162A-2A7E-4363-A4A3-88015DCB8DAF}" type="datetimeFigureOut">
              <a:rPr lang="en-GB" smtClean="0"/>
              <a:t>11/04/2026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C53A7-D899-4E5B-945F-37BD66635DC2}" type="slidenum">
              <a:rPr lang="en-GB" smtClean="0"/>
              <a:t>‹#›</a:t>
            </a:fld>
            <a:endParaRPr lang="en-GB"/>
          </a:p>
        </p:txBody>
      </p:sp>
    </p:spTree>
    <p:extLst>
      <p:ext uri="{BB962C8B-B14F-4D97-AF65-F5344CB8AC3E}">
        <p14:creationId xmlns:p14="http://schemas.microsoft.com/office/powerpoint/2010/main" val="2406563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60189E-95F5-40FC-BC59-2EBC91BDFF70}" type="slidenum">
              <a:rPr lang="en-GB" smtClean="0"/>
              <a:t>1</a:t>
            </a:fld>
            <a:endParaRPr lang="en-GB"/>
          </a:p>
        </p:txBody>
      </p:sp>
    </p:spTree>
    <p:extLst>
      <p:ext uri="{BB962C8B-B14F-4D97-AF65-F5344CB8AC3E}">
        <p14:creationId xmlns:p14="http://schemas.microsoft.com/office/powerpoint/2010/main" val="1833389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08043-7F9C-147D-59FF-AED325C51E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35B6A1-065B-917A-6495-0E9AFBC89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88A678-3E29-4AC8-3B80-0F683C44DA6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281D185-7DB3-D32C-5B7B-C329F2C41234}"/>
              </a:ext>
            </a:extLst>
          </p:cNvPr>
          <p:cNvSpPr>
            <a:spLocks noGrp="1"/>
          </p:cNvSpPr>
          <p:nvPr>
            <p:ph type="sldNum" sz="quarter" idx="5"/>
          </p:nvPr>
        </p:nvSpPr>
        <p:spPr/>
        <p:txBody>
          <a:bodyPr/>
          <a:lstStyle/>
          <a:p>
            <a:fld id="{628C53A7-D899-4E5B-945F-37BD66635DC2}" type="slidenum">
              <a:rPr lang="en-GB" smtClean="0"/>
              <a:t>2</a:t>
            </a:fld>
            <a:endParaRPr lang="en-GB"/>
          </a:p>
        </p:txBody>
      </p:sp>
    </p:spTree>
    <p:extLst>
      <p:ext uri="{BB962C8B-B14F-4D97-AF65-F5344CB8AC3E}">
        <p14:creationId xmlns:p14="http://schemas.microsoft.com/office/powerpoint/2010/main" val="14727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29714-E226-DE40-77E4-44A9A5BA0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49D8B-E0AA-1983-8BB2-9CB13DC2CB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65F1D-FC7C-9E23-9B00-1276E1275E0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3AC7C3D-4355-10B9-D902-C9C34D37952C}"/>
              </a:ext>
            </a:extLst>
          </p:cNvPr>
          <p:cNvSpPr>
            <a:spLocks noGrp="1"/>
          </p:cNvSpPr>
          <p:nvPr>
            <p:ph type="sldNum" sz="quarter" idx="5"/>
          </p:nvPr>
        </p:nvSpPr>
        <p:spPr/>
        <p:txBody>
          <a:bodyPr/>
          <a:lstStyle/>
          <a:p>
            <a:fld id="{628C53A7-D899-4E5B-945F-37BD66635DC2}" type="slidenum">
              <a:rPr lang="en-GB" smtClean="0"/>
              <a:t>5</a:t>
            </a:fld>
            <a:endParaRPr lang="en-GB"/>
          </a:p>
        </p:txBody>
      </p:sp>
    </p:spTree>
    <p:extLst>
      <p:ext uri="{BB962C8B-B14F-4D97-AF65-F5344CB8AC3E}">
        <p14:creationId xmlns:p14="http://schemas.microsoft.com/office/powerpoint/2010/main" val="1424263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BC6C9-21AB-6C85-EB82-9BF26841AD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CBDC6F-63F1-6423-6804-881ED25275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A34054-D23C-29EA-248F-5C6EFE8D633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1EEB968-E39E-4922-3A55-BD69D1D4E0BE}"/>
              </a:ext>
            </a:extLst>
          </p:cNvPr>
          <p:cNvSpPr>
            <a:spLocks noGrp="1"/>
          </p:cNvSpPr>
          <p:nvPr>
            <p:ph type="sldNum" sz="quarter" idx="5"/>
          </p:nvPr>
        </p:nvSpPr>
        <p:spPr/>
        <p:txBody>
          <a:bodyPr/>
          <a:lstStyle/>
          <a:p>
            <a:fld id="{628C53A7-D899-4E5B-945F-37BD66635DC2}" type="slidenum">
              <a:rPr lang="en-GB" smtClean="0"/>
              <a:t>7</a:t>
            </a:fld>
            <a:endParaRPr lang="en-GB"/>
          </a:p>
        </p:txBody>
      </p:sp>
    </p:spTree>
    <p:extLst>
      <p:ext uri="{BB962C8B-B14F-4D97-AF65-F5344CB8AC3E}">
        <p14:creationId xmlns:p14="http://schemas.microsoft.com/office/powerpoint/2010/main" val="1910445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4E31F-4E3B-AC06-0A74-B3AAB80DAE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7476B-667E-4ECB-F565-386BC3F153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66B08F-5F7E-A9FB-68C6-22393E5B485A}"/>
              </a:ext>
            </a:extLst>
          </p:cNvPr>
          <p:cNvSpPr>
            <a:spLocks noGrp="1"/>
          </p:cNvSpPr>
          <p:nvPr>
            <p:ph type="body" idx="1"/>
          </p:nvPr>
        </p:nvSpPr>
        <p:spPr/>
        <p:txBody>
          <a:bodyPr/>
          <a:lstStyle/>
          <a:p>
            <a:r>
              <a:rPr lang="en-GB"/>
              <a:t>Not shown is the one train per day between Llandudno (Town) and Manchester Airport, departing from Llandudno at ~06:40 and returning from Manchester Airport at 17:25</a:t>
            </a:r>
          </a:p>
        </p:txBody>
      </p:sp>
      <p:sp>
        <p:nvSpPr>
          <p:cNvPr id="4" name="Slide Number Placeholder 3">
            <a:extLst>
              <a:ext uri="{FF2B5EF4-FFF2-40B4-BE49-F238E27FC236}">
                <a16:creationId xmlns:a16="http://schemas.microsoft.com/office/drawing/2014/main" id="{C599EF37-3DF1-398F-1951-DB284FA68CA0}"/>
              </a:ext>
            </a:extLst>
          </p:cNvPr>
          <p:cNvSpPr>
            <a:spLocks noGrp="1"/>
          </p:cNvSpPr>
          <p:nvPr>
            <p:ph type="sldNum" sz="quarter" idx="5"/>
          </p:nvPr>
        </p:nvSpPr>
        <p:spPr/>
        <p:txBody>
          <a:bodyPr/>
          <a:lstStyle/>
          <a:p>
            <a:fld id="{628C53A7-D899-4E5B-945F-37BD66635DC2}" type="slidenum">
              <a:rPr lang="en-GB" smtClean="0"/>
              <a:t>8</a:t>
            </a:fld>
            <a:endParaRPr lang="en-GB"/>
          </a:p>
        </p:txBody>
      </p:sp>
    </p:spTree>
    <p:extLst>
      <p:ext uri="{BB962C8B-B14F-4D97-AF65-F5344CB8AC3E}">
        <p14:creationId xmlns:p14="http://schemas.microsoft.com/office/powerpoint/2010/main" val="83324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B34AA-3B6A-2A12-41CE-8AF45B4DC2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6EECA0-F0D5-4C9E-EDCD-485576DD5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4BE785-6856-D0BA-7889-6C944AEF4DAF}"/>
              </a:ext>
            </a:extLst>
          </p:cNvPr>
          <p:cNvSpPr>
            <a:spLocks noGrp="1"/>
          </p:cNvSpPr>
          <p:nvPr>
            <p:ph type="body" idx="1"/>
          </p:nvPr>
        </p:nvSpPr>
        <p:spPr/>
        <p:txBody>
          <a:bodyPr/>
          <a:lstStyle/>
          <a:p>
            <a:r>
              <a:rPr lang="en-GB"/>
              <a:t>Not shown is the one train per day between Llandudno (Town) and Manchester Airport, departing from Llandudno at ~06:40 and returning from Manchester Airport at 17:25</a:t>
            </a:r>
          </a:p>
        </p:txBody>
      </p:sp>
      <p:sp>
        <p:nvSpPr>
          <p:cNvPr id="4" name="Slide Number Placeholder 3">
            <a:extLst>
              <a:ext uri="{FF2B5EF4-FFF2-40B4-BE49-F238E27FC236}">
                <a16:creationId xmlns:a16="http://schemas.microsoft.com/office/drawing/2014/main" id="{EE3B488E-DFAA-76A5-CE4B-8B1D8E7E3A86}"/>
              </a:ext>
            </a:extLst>
          </p:cNvPr>
          <p:cNvSpPr>
            <a:spLocks noGrp="1"/>
          </p:cNvSpPr>
          <p:nvPr>
            <p:ph type="sldNum" sz="quarter" idx="5"/>
          </p:nvPr>
        </p:nvSpPr>
        <p:spPr/>
        <p:txBody>
          <a:bodyPr/>
          <a:lstStyle/>
          <a:p>
            <a:fld id="{628C53A7-D899-4E5B-945F-37BD66635DC2}" type="slidenum">
              <a:rPr lang="en-GB" smtClean="0"/>
              <a:t>9</a:t>
            </a:fld>
            <a:endParaRPr lang="en-GB"/>
          </a:p>
        </p:txBody>
      </p:sp>
    </p:spTree>
    <p:extLst>
      <p:ext uri="{BB962C8B-B14F-4D97-AF65-F5344CB8AC3E}">
        <p14:creationId xmlns:p14="http://schemas.microsoft.com/office/powerpoint/2010/main" val="3040518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A5A6B-17AC-476D-A5CD-03DEBCE471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BEEB6DE-E23B-4C7E-9E38-2365ACD004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B2B0406-4D15-498A-A6FB-6BC8C6B3C54B}"/>
              </a:ext>
            </a:extLst>
          </p:cNvPr>
          <p:cNvSpPr>
            <a:spLocks noGrp="1"/>
          </p:cNvSpPr>
          <p:nvPr>
            <p:ph type="dt" sz="half" idx="10"/>
          </p:nvPr>
        </p:nvSpPr>
        <p:spPr/>
        <p:txBody>
          <a:bodyPr/>
          <a:lstStyle/>
          <a:p>
            <a:fld id="{6433F5FB-1371-40EB-A477-75C3DEFD5D6D}" type="datetimeFigureOut">
              <a:rPr lang="en-GB" smtClean="0"/>
              <a:t>11/04/2026</a:t>
            </a:fld>
            <a:endParaRPr lang="en-GB"/>
          </a:p>
        </p:txBody>
      </p:sp>
      <p:sp>
        <p:nvSpPr>
          <p:cNvPr id="5" name="Footer Placeholder 4">
            <a:extLst>
              <a:ext uri="{FF2B5EF4-FFF2-40B4-BE49-F238E27FC236}">
                <a16:creationId xmlns:a16="http://schemas.microsoft.com/office/drawing/2014/main" id="{B0549460-5A32-4EDE-A27D-C7628FC224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8D33C6-855C-4B8D-861C-E4A9353ACEED}"/>
              </a:ext>
            </a:extLst>
          </p:cNvPr>
          <p:cNvSpPr>
            <a:spLocks noGrp="1"/>
          </p:cNvSpPr>
          <p:nvPr>
            <p:ph type="sldNum" sz="quarter" idx="12"/>
          </p:nvPr>
        </p:nvSpPr>
        <p:spPr/>
        <p:txBody>
          <a:bodyPr/>
          <a:lstStyle/>
          <a:p>
            <a:fld id="{810AAAB3-4DEE-41CD-BCC9-45B1E2FF2A1B}" type="slidenum">
              <a:rPr lang="en-GB" smtClean="0"/>
              <a:t>‹#›</a:t>
            </a:fld>
            <a:endParaRPr lang="en-GB"/>
          </a:p>
        </p:txBody>
      </p:sp>
    </p:spTree>
    <p:extLst>
      <p:ext uri="{BB962C8B-B14F-4D97-AF65-F5344CB8AC3E}">
        <p14:creationId xmlns:p14="http://schemas.microsoft.com/office/powerpoint/2010/main" val="1625401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9B65-F9C1-4970-A16E-AF564E5A8EE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13821FB-7E28-465F-B5CC-95D62E591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B06481-9E6E-4DD7-AA7D-83B2E11B33B7}"/>
              </a:ext>
            </a:extLst>
          </p:cNvPr>
          <p:cNvSpPr>
            <a:spLocks noGrp="1"/>
          </p:cNvSpPr>
          <p:nvPr>
            <p:ph type="dt" sz="half" idx="10"/>
          </p:nvPr>
        </p:nvSpPr>
        <p:spPr/>
        <p:txBody>
          <a:bodyPr/>
          <a:lstStyle/>
          <a:p>
            <a:fld id="{6433F5FB-1371-40EB-A477-75C3DEFD5D6D}" type="datetimeFigureOut">
              <a:rPr lang="en-GB" smtClean="0"/>
              <a:t>11/04/2026</a:t>
            </a:fld>
            <a:endParaRPr lang="en-GB"/>
          </a:p>
        </p:txBody>
      </p:sp>
      <p:sp>
        <p:nvSpPr>
          <p:cNvPr id="5" name="Footer Placeholder 4">
            <a:extLst>
              <a:ext uri="{FF2B5EF4-FFF2-40B4-BE49-F238E27FC236}">
                <a16:creationId xmlns:a16="http://schemas.microsoft.com/office/drawing/2014/main" id="{505A41D6-7EC3-4046-87BC-2CB2BCF97B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2172B1-A693-417E-9756-53BE79FBDFA2}"/>
              </a:ext>
            </a:extLst>
          </p:cNvPr>
          <p:cNvSpPr>
            <a:spLocks noGrp="1"/>
          </p:cNvSpPr>
          <p:nvPr>
            <p:ph type="sldNum" sz="quarter" idx="12"/>
          </p:nvPr>
        </p:nvSpPr>
        <p:spPr/>
        <p:txBody>
          <a:bodyPr/>
          <a:lstStyle/>
          <a:p>
            <a:fld id="{810AAAB3-4DEE-41CD-BCC9-45B1E2FF2A1B}" type="slidenum">
              <a:rPr lang="en-GB" smtClean="0"/>
              <a:t>‹#›</a:t>
            </a:fld>
            <a:endParaRPr lang="en-GB"/>
          </a:p>
        </p:txBody>
      </p:sp>
    </p:spTree>
    <p:extLst>
      <p:ext uri="{BB962C8B-B14F-4D97-AF65-F5344CB8AC3E}">
        <p14:creationId xmlns:p14="http://schemas.microsoft.com/office/powerpoint/2010/main" val="3929426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62F4A-0FD9-4618-9A3D-B72970EF9B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790730-A372-4595-9F04-3F03EA7523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AACA6F-C8CF-4362-842D-9DF62AE81648}"/>
              </a:ext>
            </a:extLst>
          </p:cNvPr>
          <p:cNvSpPr>
            <a:spLocks noGrp="1"/>
          </p:cNvSpPr>
          <p:nvPr>
            <p:ph type="dt" sz="half" idx="10"/>
          </p:nvPr>
        </p:nvSpPr>
        <p:spPr/>
        <p:txBody>
          <a:bodyPr/>
          <a:lstStyle/>
          <a:p>
            <a:fld id="{6433F5FB-1371-40EB-A477-75C3DEFD5D6D}" type="datetimeFigureOut">
              <a:rPr lang="en-GB" smtClean="0"/>
              <a:t>11/04/2026</a:t>
            </a:fld>
            <a:endParaRPr lang="en-GB"/>
          </a:p>
        </p:txBody>
      </p:sp>
      <p:sp>
        <p:nvSpPr>
          <p:cNvPr id="5" name="Footer Placeholder 4">
            <a:extLst>
              <a:ext uri="{FF2B5EF4-FFF2-40B4-BE49-F238E27FC236}">
                <a16:creationId xmlns:a16="http://schemas.microsoft.com/office/drawing/2014/main" id="{0FB55C04-1DA7-4D59-8B38-C5F9E8DB50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F1F837-1DA7-472C-9643-76C3DD52AECE}"/>
              </a:ext>
            </a:extLst>
          </p:cNvPr>
          <p:cNvSpPr>
            <a:spLocks noGrp="1"/>
          </p:cNvSpPr>
          <p:nvPr>
            <p:ph type="sldNum" sz="quarter" idx="12"/>
          </p:nvPr>
        </p:nvSpPr>
        <p:spPr/>
        <p:txBody>
          <a:bodyPr/>
          <a:lstStyle/>
          <a:p>
            <a:fld id="{810AAAB3-4DEE-41CD-BCC9-45B1E2FF2A1B}" type="slidenum">
              <a:rPr lang="en-GB" smtClean="0"/>
              <a:t>‹#›</a:t>
            </a:fld>
            <a:endParaRPr lang="en-GB"/>
          </a:p>
        </p:txBody>
      </p:sp>
    </p:spTree>
    <p:extLst>
      <p:ext uri="{BB962C8B-B14F-4D97-AF65-F5344CB8AC3E}">
        <p14:creationId xmlns:p14="http://schemas.microsoft.com/office/powerpoint/2010/main" val="2391112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AE88C-445E-4BD2-B352-B5B713B976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5708C7-B6A3-4B6D-8DC0-6A49B2F009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E89A5E8-7DEC-4248-979E-ACE71B5C47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AD65BE6-3925-4D95-A672-A07DAA49C9C2}"/>
              </a:ext>
            </a:extLst>
          </p:cNvPr>
          <p:cNvSpPr>
            <a:spLocks noGrp="1"/>
          </p:cNvSpPr>
          <p:nvPr>
            <p:ph type="dt" sz="half" idx="10"/>
          </p:nvPr>
        </p:nvSpPr>
        <p:spPr/>
        <p:txBody>
          <a:bodyPr/>
          <a:lstStyle/>
          <a:p>
            <a:fld id="{6433F5FB-1371-40EB-A477-75C3DEFD5D6D}" type="datetimeFigureOut">
              <a:rPr lang="en-GB" smtClean="0"/>
              <a:t>11/04/2026</a:t>
            </a:fld>
            <a:endParaRPr lang="en-GB"/>
          </a:p>
        </p:txBody>
      </p:sp>
      <p:sp>
        <p:nvSpPr>
          <p:cNvPr id="6" name="Footer Placeholder 5">
            <a:extLst>
              <a:ext uri="{FF2B5EF4-FFF2-40B4-BE49-F238E27FC236}">
                <a16:creationId xmlns:a16="http://schemas.microsoft.com/office/drawing/2014/main" id="{BEAB8C97-7FF3-458B-A9DC-8C1E628DB8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819966-50D8-41CF-9189-14E0A9982ADC}"/>
              </a:ext>
            </a:extLst>
          </p:cNvPr>
          <p:cNvSpPr>
            <a:spLocks noGrp="1"/>
          </p:cNvSpPr>
          <p:nvPr>
            <p:ph type="sldNum" sz="quarter" idx="12"/>
          </p:nvPr>
        </p:nvSpPr>
        <p:spPr/>
        <p:txBody>
          <a:bodyPr/>
          <a:lstStyle/>
          <a:p>
            <a:fld id="{810AAAB3-4DEE-41CD-BCC9-45B1E2FF2A1B}" type="slidenum">
              <a:rPr lang="en-GB" smtClean="0"/>
              <a:t>‹#›</a:t>
            </a:fld>
            <a:endParaRPr lang="en-GB"/>
          </a:p>
        </p:txBody>
      </p:sp>
    </p:spTree>
    <p:extLst>
      <p:ext uri="{BB962C8B-B14F-4D97-AF65-F5344CB8AC3E}">
        <p14:creationId xmlns:p14="http://schemas.microsoft.com/office/powerpoint/2010/main" val="879582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AD01C-6399-40E6-9714-81F95D55A90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92CB977-8990-4BC7-8260-2022F6D804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C884AF-88A5-49EE-819F-80464EB25E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B3DDBAD-F68F-464E-8AD4-FCC2E1232D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CDEB56-CD65-441F-8E19-44D7AAAD3C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6B52C8D-767E-4966-ADB3-E54CC7EC8B81}"/>
              </a:ext>
            </a:extLst>
          </p:cNvPr>
          <p:cNvSpPr>
            <a:spLocks noGrp="1"/>
          </p:cNvSpPr>
          <p:nvPr>
            <p:ph type="dt" sz="half" idx="10"/>
          </p:nvPr>
        </p:nvSpPr>
        <p:spPr/>
        <p:txBody>
          <a:bodyPr/>
          <a:lstStyle/>
          <a:p>
            <a:fld id="{6433F5FB-1371-40EB-A477-75C3DEFD5D6D}" type="datetimeFigureOut">
              <a:rPr lang="en-GB" smtClean="0"/>
              <a:t>11/04/2026</a:t>
            </a:fld>
            <a:endParaRPr lang="en-GB"/>
          </a:p>
        </p:txBody>
      </p:sp>
      <p:sp>
        <p:nvSpPr>
          <p:cNvPr id="8" name="Footer Placeholder 7">
            <a:extLst>
              <a:ext uri="{FF2B5EF4-FFF2-40B4-BE49-F238E27FC236}">
                <a16:creationId xmlns:a16="http://schemas.microsoft.com/office/drawing/2014/main" id="{3D36B81D-6217-4162-AF41-26DF2BF4D63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4D4F964-CBBB-4C1E-AE96-7892A1AF1125}"/>
              </a:ext>
            </a:extLst>
          </p:cNvPr>
          <p:cNvSpPr>
            <a:spLocks noGrp="1"/>
          </p:cNvSpPr>
          <p:nvPr>
            <p:ph type="sldNum" sz="quarter" idx="12"/>
          </p:nvPr>
        </p:nvSpPr>
        <p:spPr/>
        <p:txBody>
          <a:bodyPr/>
          <a:lstStyle/>
          <a:p>
            <a:fld id="{810AAAB3-4DEE-41CD-BCC9-45B1E2FF2A1B}" type="slidenum">
              <a:rPr lang="en-GB" smtClean="0"/>
              <a:t>‹#›</a:t>
            </a:fld>
            <a:endParaRPr lang="en-GB"/>
          </a:p>
        </p:txBody>
      </p:sp>
    </p:spTree>
    <p:extLst>
      <p:ext uri="{BB962C8B-B14F-4D97-AF65-F5344CB8AC3E}">
        <p14:creationId xmlns:p14="http://schemas.microsoft.com/office/powerpoint/2010/main" val="1994500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8169A-D907-49B6-B490-CDB6989706D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1C939D6-3394-41E5-93E4-6FA51C105C5E}"/>
              </a:ext>
            </a:extLst>
          </p:cNvPr>
          <p:cNvSpPr>
            <a:spLocks noGrp="1"/>
          </p:cNvSpPr>
          <p:nvPr>
            <p:ph type="dt" sz="half" idx="10"/>
          </p:nvPr>
        </p:nvSpPr>
        <p:spPr/>
        <p:txBody>
          <a:bodyPr/>
          <a:lstStyle/>
          <a:p>
            <a:fld id="{6433F5FB-1371-40EB-A477-75C3DEFD5D6D}" type="datetimeFigureOut">
              <a:rPr lang="en-GB" smtClean="0"/>
              <a:t>11/04/2026</a:t>
            </a:fld>
            <a:endParaRPr lang="en-GB"/>
          </a:p>
        </p:txBody>
      </p:sp>
      <p:sp>
        <p:nvSpPr>
          <p:cNvPr id="4" name="Footer Placeholder 3">
            <a:extLst>
              <a:ext uri="{FF2B5EF4-FFF2-40B4-BE49-F238E27FC236}">
                <a16:creationId xmlns:a16="http://schemas.microsoft.com/office/drawing/2014/main" id="{71718219-FEBF-47F8-B6CF-8CB60551276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A64D20-D752-4C65-A12A-C6DFE653E00E}"/>
              </a:ext>
            </a:extLst>
          </p:cNvPr>
          <p:cNvSpPr>
            <a:spLocks noGrp="1"/>
          </p:cNvSpPr>
          <p:nvPr>
            <p:ph type="sldNum" sz="quarter" idx="12"/>
          </p:nvPr>
        </p:nvSpPr>
        <p:spPr/>
        <p:txBody>
          <a:bodyPr/>
          <a:lstStyle/>
          <a:p>
            <a:fld id="{810AAAB3-4DEE-41CD-BCC9-45B1E2FF2A1B}" type="slidenum">
              <a:rPr lang="en-GB" smtClean="0"/>
              <a:t>‹#›</a:t>
            </a:fld>
            <a:endParaRPr lang="en-GB"/>
          </a:p>
        </p:txBody>
      </p:sp>
    </p:spTree>
    <p:extLst>
      <p:ext uri="{BB962C8B-B14F-4D97-AF65-F5344CB8AC3E}">
        <p14:creationId xmlns:p14="http://schemas.microsoft.com/office/powerpoint/2010/main" val="2431862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D807FB-D26B-4F08-89D4-310518F6233F}"/>
              </a:ext>
            </a:extLst>
          </p:cNvPr>
          <p:cNvSpPr>
            <a:spLocks noGrp="1"/>
          </p:cNvSpPr>
          <p:nvPr>
            <p:ph type="dt" sz="half" idx="10"/>
          </p:nvPr>
        </p:nvSpPr>
        <p:spPr/>
        <p:txBody>
          <a:bodyPr/>
          <a:lstStyle/>
          <a:p>
            <a:fld id="{6433F5FB-1371-40EB-A477-75C3DEFD5D6D}" type="datetimeFigureOut">
              <a:rPr lang="en-GB" smtClean="0"/>
              <a:t>11/04/2026</a:t>
            </a:fld>
            <a:endParaRPr lang="en-GB"/>
          </a:p>
        </p:txBody>
      </p:sp>
      <p:sp>
        <p:nvSpPr>
          <p:cNvPr id="3" name="Footer Placeholder 2">
            <a:extLst>
              <a:ext uri="{FF2B5EF4-FFF2-40B4-BE49-F238E27FC236}">
                <a16:creationId xmlns:a16="http://schemas.microsoft.com/office/drawing/2014/main" id="{6A8F8BDC-24A1-45C3-A5E5-4A630FFFA63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F1E9BA7-D94B-4C7D-AEF8-F8B542092F51}"/>
              </a:ext>
            </a:extLst>
          </p:cNvPr>
          <p:cNvSpPr>
            <a:spLocks noGrp="1"/>
          </p:cNvSpPr>
          <p:nvPr>
            <p:ph type="sldNum" sz="quarter" idx="12"/>
          </p:nvPr>
        </p:nvSpPr>
        <p:spPr/>
        <p:txBody>
          <a:bodyPr/>
          <a:lstStyle/>
          <a:p>
            <a:fld id="{810AAAB3-4DEE-41CD-BCC9-45B1E2FF2A1B}" type="slidenum">
              <a:rPr lang="en-GB" smtClean="0"/>
              <a:t>‹#›</a:t>
            </a:fld>
            <a:endParaRPr lang="en-GB"/>
          </a:p>
        </p:txBody>
      </p:sp>
    </p:spTree>
    <p:extLst>
      <p:ext uri="{BB962C8B-B14F-4D97-AF65-F5344CB8AC3E}">
        <p14:creationId xmlns:p14="http://schemas.microsoft.com/office/powerpoint/2010/main" val="1914202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370B8-2138-42A8-9D3B-6488C67A55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FF70E24-5E6B-4777-AE37-8447B6623C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0A6AA19-3925-4028-A7A1-7D699CD903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AFBDDF-C4E2-4780-85F7-C09706B119F1}"/>
              </a:ext>
            </a:extLst>
          </p:cNvPr>
          <p:cNvSpPr>
            <a:spLocks noGrp="1"/>
          </p:cNvSpPr>
          <p:nvPr>
            <p:ph type="dt" sz="half" idx="10"/>
          </p:nvPr>
        </p:nvSpPr>
        <p:spPr/>
        <p:txBody>
          <a:bodyPr/>
          <a:lstStyle/>
          <a:p>
            <a:fld id="{6433F5FB-1371-40EB-A477-75C3DEFD5D6D}" type="datetimeFigureOut">
              <a:rPr lang="en-GB" smtClean="0"/>
              <a:t>11/04/2026</a:t>
            </a:fld>
            <a:endParaRPr lang="en-GB"/>
          </a:p>
        </p:txBody>
      </p:sp>
      <p:sp>
        <p:nvSpPr>
          <p:cNvPr id="6" name="Footer Placeholder 5">
            <a:extLst>
              <a:ext uri="{FF2B5EF4-FFF2-40B4-BE49-F238E27FC236}">
                <a16:creationId xmlns:a16="http://schemas.microsoft.com/office/drawing/2014/main" id="{CD25404A-45AD-4E86-B805-457B8058534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CC972C5-A16D-41E4-8367-906A19507A09}"/>
              </a:ext>
            </a:extLst>
          </p:cNvPr>
          <p:cNvSpPr>
            <a:spLocks noGrp="1"/>
          </p:cNvSpPr>
          <p:nvPr>
            <p:ph type="sldNum" sz="quarter" idx="12"/>
          </p:nvPr>
        </p:nvSpPr>
        <p:spPr/>
        <p:txBody>
          <a:bodyPr/>
          <a:lstStyle/>
          <a:p>
            <a:fld id="{810AAAB3-4DEE-41CD-BCC9-45B1E2FF2A1B}" type="slidenum">
              <a:rPr lang="en-GB" smtClean="0"/>
              <a:t>‹#›</a:t>
            </a:fld>
            <a:endParaRPr lang="en-GB"/>
          </a:p>
        </p:txBody>
      </p:sp>
    </p:spTree>
    <p:extLst>
      <p:ext uri="{BB962C8B-B14F-4D97-AF65-F5344CB8AC3E}">
        <p14:creationId xmlns:p14="http://schemas.microsoft.com/office/powerpoint/2010/main" val="1838182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47DE-8061-41FB-AFCC-646AB92327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A58FE7-2BD7-4517-934A-A0825B6FC2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70681A3-67F8-41FE-963B-9D8CA6C1B7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BFEFD4-0168-4C45-93E9-FC9E41CEF84A}"/>
              </a:ext>
            </a:extLst>
          </p:cNvPr>
          <p:cNvSpPr>
            <a:spLocks noGrp="1"/>
          </p:cNvSpPr>
          <p:nvPr>
            <p:ph type="dt" sz="half" idx="10"/>
          </p:nvPr>
        </p:nvSpPr>
        <p:spPr/>
        <p:txBody>
          <a:bodyPr/>
          <a:lstStyle/>
          <a:p>
            <a:fld id="{6433F5FB-1371-40EB-A477-75C3DEFD5D6D}" type="datetimeFigureOut">
              <a:rPr lang="en-GB" smtClean="0"/>
              <a:t>11/04/2026</a:t>
            </a:fld>
            <a:endParaRPr lang="en-GB"/>
          </a:p>
        </p:txBody>
      </p:sp>
      <p:sp>
        <p:nvSpPr>
          <p:cNvPr id="6" name="Footer Placeholder 5">
            <a:extLst>
              <a:ext uri="{FF2B5EF4-FFF2-40B4-BE49-F238E27FC236}">
                <a16:creationId xmlns:a16="http://schemas.microsoft.com/office/drawing/2014/main" id="{C1BD54F3-C089-466A-A882-5D26777946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61A20D-DFFD-4D09-8521-362DE32CA073}"/>
              </a:ext>
            </a:extLst>
          </p:cNvPr>
          <p:cNvSpPr>
            <a:spLocks noGrp="1"/>
          </p:cNvSpPr>
          <p:nvPr>
            <p:ph type="sldNum" sz="quarter" idx="12"/>
          </p:nvPr>
        </p:nvSpPr>
        <p:spPr/>
        <p:txBody>
          <a:bodyPr/>
          <a:lstStyle/>
          <a:p>
            <a:fld id="{810AAAB3-4DEE-41CD-BCC9-45B1E2FF2A1B}" type="slidenum">
              <a:rPr lang="en-GB" smtClean="0"/>
              <a:t>‹#›</a:t>
            </a:fld>
            <a:endParaRPr lang="en-GB"/>
          </a:p>
        </p:txBody>
      </p:sp>
    </p:spTree>
    <p:extLst>
      <p:ext uri="{BB962C8B-B14F-4D97-AF65-F5344CB8AC3E}">
        <p14:creationId xmlns:p14="http://schemas.microsoft.com/office/powerpoint/2010/main" val="2117248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337EF-A8F5-448E-A53E-ECBE6195DA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4EFFD48-A656-45A3-AE32-6421F6624C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608871-99AA-4A65-9CFF-FBCE12B74A4C}"/>
              </a:ext>
            </a:extLst>
          </p:cNvPr>
          <p:cNvSpPr>
            <a:spLocks noGrp="1"/>
          </p:cNvSpPr>
          <p:nvPr>
            <p:ph type="dt" sz="half" idx="10"/>
          </p:nvPr>
        </p:nvSpPr>
        <p:spPr/>
        <p:txBody>
          <a:bodyPr/>
          <a:lstStyle/>
          <a:p>
            <a:fld id="{6433F5FB-1371-40EB-A477-75C3DEFD5D6D}" type="datetimeFigureOut">
              <a:rPr lang="en-GB" smtClean="0"/>
              <a:t>11/04/2026</a:t>
            </a:fld>
            <a:endParaRPr lang="en-GB"/>
          </a:p>
        </p:txBody>
      </p:sp>
      <p:sp>
        <p:nvSpPr>
          <p:cNvPr id="5" name="Footer Placeholder 4">
            <a:extLst>
              <a:ext uri="{FF2B5EF4-FFF2-40B4-BE49-F238E27FC236}">
                <a16:creationId xmlns:a16="http://schemas.microsoft.com/office/drawing/2014/main" id="{76A2B94F-C439-47E2-A473-B0ADF9E60A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3262FA-CB8A-474E-BF68-8D0ED629AD0F}"/>
              </a:ext>
            </a:extLst>
          </p:cNvPr>
          <p:cNvSpPr>
            <a:spLocks noGrp="1"/>
          </p:cNvSpPr>
          <p:nvPr>
            <p:ph type="sldNum" sz="quarter" idx="12"/>
          </p:nvPr>
        </p:nvSpPr>
        <p:spPr/>
        <p:txBody>
          <a:bodyPr/>
          <a:lstStyle/>
          <a:p>
            <a:fld id="{810AAAB3-4DEE-41CD-BCC9-45B1E2FF2A1B}" type="slidenum">
              <a:rPr lang="en-GB" smtClean="0"/>
              <a:t>‹#›</a:t>
            </a:fld>
            <a:endParaRPr lang="en-GB"/>
          </a:p>
        </p:txBody>
      </p:sp>
    </p:spTree>
    <p:extLst>
      <p:ext uri="{BB962C8B-B14F-4D97-AF65-F5344CB8AC3E}">
        <p14:creationId xmlns:p14="http://schemas.microsoft.com/office/powerpoint/2010/main" val="1218668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CED28C-4132-4F84-91D7-402C8BB2EFB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8786600-DCDD-4E69-829D-ED80EFEF8C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1E605A-9420-4BA2-8855-00042A229F14}"/>
              </a:ext>
            </a:extLst>
          </p:cNvPr>
          <p:cNvSpPr>
            <a:spLocks noGrp="1"/>
          </p:cNvSpPr>
          <p:nvPr>
            <p:ph type="dt" sz="half" idx="10"/>
          </p:nvPr>
        </p:nvSpPr>
        <p:spPr/>
        <p:txBody>
          <a:bodyPr/>
          <a:lstStyle/>
          <a:p>
            <a:fld id="{6433F5FB-1371-40EB-A477-75C3DEFD5D6D}" type="datetimeFigureOut">
              <a:rPr lang="en-GB" smtClean="0"/>
              <a:t>11/04/2026</a:t>
            </a:fld>
            <a:endParaRPr lang="en-GB"/>
          </a:p>
        </p:txBody>
      </p:sp>
      <p:sp>
        <p:nvSpPr>
          <p:cNvPr id="5" name="Footer Placeholder 4">
            <a:extLst>
              <a:ext uri="{FF2B5EF4-FFF2-40B4-BE49-F238E27FC236}">
                <a16:creationId xmlns:a16="http://schemas.microsoft.com/office/drawing/2014/main" id="{9EA47052-0495-4A48-93E2-6E6BFE6207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313ABB-230D-4AE9-B91B-3CE291BED2A9}"/>
              </a:ext>
            </a:extLst>
          </p:cNvPr>
          <p:cNvSpPr>
            <a:spLocks noGrp="1"/>
          </p:cNvSpPr>
          <p:nvPr>
            <p:ph type="sldNum" sz="quarter" idx="12"/>
          </p:nvPr>
        </p:nvSpPr>
        <p:spPr/>
        <p:txBody>
          <a:bodyPr/>
          <a:lstStyle/>
          <a:p>
            <a:fld id="{810AAAB3-4DEE-41CD-BCC9-45B1E2FF2A1B}" type="slidenum">
              <a:rPr lang="en-GB" smtClean="0"/>
              <a:t>‹#›</a:t>
            </a:fld>
            <a:endParaRPr lang="en-GB"/>
          </a:p>
        </p:txBody>
      </p:sp>
    </p:spTree>
    <p:extLst>
      <p:ext uri="{BB962C8B-B14F-4D97-AF65-F5344CB8AC3E}">
        <p14:creationId xmlns:p14="http://schemas.microsoft.com/office/powerpoint/2010/main" val="2421866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4C0AC7-4C37-4059-9676-6EE871F8EC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5A3DFFC-D520-4687-B1DB-201BFB5747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9C2E0C-D670-4C49-B010-DC3ABEAD8E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33F5FB-1371-40EB-A477-75C3DEFD5D6D}" type="datetimeFigureOut">
              <a:rPr lang="en-GB" smtClean="0"/>
              <a:t>11/04/2026</a:t>
            </a:fld>
            <a:endParaRPr lang="en-GB"/>
          </a:p>
        </p:txBody>
      </p:sp>
      <p:sp>
        <p:nvSpPr>
          <p:cNvPr id="5" name="Footer Placeholder 4">
            <a:extLst>
              <a:ext uri="{FF2B5EF4-FFF2-40B4-BE49-F238E27FC236}">
                <a16:creationId xmlns:a16="http://schemas.microsoft.com/office/drawing/2014/main" id="{7CA66FBF-3C63-444F-BC99-B2A8A411C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B06F13C-3686-4B07-908B-7BACE14253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0AAAB3-4DEE-41CD-BCC9-45B1E2FF2A1B}" type="slidenum">
              <a:rPr lang="en-GB" smtClean="0"/>
              <a:t>‹#›</a:t>
            </a:fld>
            <a:endParaRPr lang="en-GB"/>
          </a:p>
        </p:txBody>
      </p:sp>
    </p:spTree>
    <p:extLst>
      <p:ext uri="{BB962C8B-B14F-4D97-AF65-F5344CB8AC3E}">
        <p14:creationId xmlns:p14="http://schemas.microsoft.com/office/powerpoint/2010/main" val="3330039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svg"/><Relationship Id="rId1" Type="http://schemas.openxmlformats.org/officeDocument/2006/relationships/slideLayout" Target="../slideLayouts/slideLayout7.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BE8AFE4-F7E8-966B-0577-A0F5D2B3483F}"/>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
              <a:t>          </a:t>
            </a:r>
          </a:p>
        </p:txBody>
      </p:sp>
      <p:grpSp>
        <p:nvGrpSpPr>
          <p:cNvPr id="10" name="Group 9">
            <a:extLst>
              <a:ext uri="{FF2B5EF4-FFF2-40B4-BE49-F238E27FC236}">
                <a16:creationId xmlns:a16="http://schemas.microsoft.com/office/drawing/2014/main" id="{813A0CAF-FC21-D808-D93D-E6B35CD850E8}"/>
              </a:ext>
            </a:extLst>
          </p:cNvPr>
          <p:cNvGrpSpPr/>
          <p:nvPr/>
        </p:nvGrpSpPr>
        <p:grpSpPr>
          <a:xfrm>
            <a:off x="204039" y="-233680"/>
            <a:ext cx="11987961" cy="8474053"/>
            <a:chOff x="2487168" y="0"/>
            <a:chExt cx="9701784" cy="6858000"/>
          </a:xfrm>
          <a:solidFill>
            <a:schemeClr val="bg1">
              <a:lumMod val="85000"/>
            </a:schemeClr>
          </a:solidFill>
        </p:grpSpPr>
        <p:sp>
          <p:nvSpPr>
            <p:cNvPr id="11" name="Freeform: Shape 10">
              <a:extLst>
                <a:ext uri="{FF2B5EF4-FFF2-40B4-BE49-F238E27FC236}">
                  <a16:creationId xmlns:a16="http://schemas.microsoft.com/office/drawing/2014/main" id="{908133F9-F8FA-13D0-20A0-EF4FCDC94BAD}"/>
                </a:ext>
              </a:extLst>
            </p:cNvPr>
            <p:cNvSpPr/>
            <p:nvPr/>
          </p:nvSpPr>
          <p:spPr>
            <a:xfrm>
              <a:off x="2487168" y="0"/>
              <a:ext cx="9701784" cy="6858000"/>
            </a:xfrm>
            <a:custGeom>
              <a:avLst/>
              <a:gdLst>
                <a:gd name="connsiteX0" fmla="*/ 6894576 w 9701784"/>
                <a:gd name="connsiteY0" fmla="*/ 0 h 6858000"/>
                <a:gd name="connsiteX1" fmla="*/ 7242048 w 9701784"/>
                <a:gd name="connsiteY1" fmla="*/ 768096 h 6858000"/>
                <a:gd name="connsiteX2" fmla="*/ 7680960 w 9701784"/>
                <a:gd name="connsiteY2" fmla="*/ 1115568 h 6858000"/>
                <a:gd name="connsiteX3" fmla="*/ 8019288 w 9701784"/>
                <a:gd name="connsiteY3" fmla="*/ 1106424 h 6858000"/>
                <a:gd name="connsiteX4" fmla="*/ 8028432 w 9701784"/>
                <a:gd name="connsiteY4" fmla="*/ 1280160 h 6858000"/>
                <a:gd name="connsiteX5" fmla="*/ 7735824 w 9701784"/>
                <a:gd name="connsiteY5" fmla="*/ 1380744 h 6858000"/>
                <a:gd name="connsiteX6" fmla="*/ 7424928 w 9701784"/>
                <a:gd name="connsiteY6" fmla="*/ 1389888 h 6858000"/>
                <a:gd name="connsiteX7" fmla="*/ 6867144 w 9701784"/>
                <a:gd name="connsiteY7" fmla="*/ 365760 h 6858000"/>
                <a:gd name="connsiteX8" fmla="*/ 6263640 w 9701784"/>
                <a:gd name="connsiteY8" fmla="*/ 731520 h 6858000"/>
                <a:gd name="connsiteX9" fmla="*/ 6547104 w 9701784"/>
                <a:gd name="connsiteY9" fmla="*/ 1106424 h 6858000"/>
                <a:gd name="connsiteX10" fmla="*/ 6839712 w 9701784"/>
                <a:gd name="connsiteY10" fmla="*/ 1508760 h 6858000"/>
                <a:gd name="connsiteX11" fmla="*/ 6793992 w 9701784"/>
                <a:gd name="connsiteY11" fmla="*/ 1709928 h 6858000"/>
                <a:gd name="connsiteX12" fmla="*/ 6601968 w 9701784"/>
                <a:gd name="connsiteY12" fmla="*/ 1627632 h 6858000"/>
                <a:gd name="connsiteX13" fmla="*/ 5779008 w 9701784"/>
                <a:gd name="connsiteY13" fmla="*/ 950976 h 6858000"/>
                <a:gd name="connsiteX14" fmla="*/ 5367528 w 9701784"/>
                <a:gd name="connsiteY14" fmla="*/ 1115568 h 6858000"/>
                <a:gd name="connsiteX15" fmla="*/ 4764024 w 9701784"/>
                <a:gd name="connsiteY15" fmla="*/ 1344168 h 6858000"/>
                <a:gd name="connsiteX16" fmla="*/ 4443984 w 9701784"/>
                <a:gd name="connsiteY16" fmla="*/ 1344168 h 6858000"/>
                <a:gd name="connsiteX17" fmla="*/ 4160520 w 9701784"/>
                <a:gd name="connsiteY17" fmla="*/ 1335024 h 6858000"/>
                <a:gd name="connsiteX18" fmla="*/ 4023360 w 9701784"/>
                <a:gd name="connsiteY18" fmla="*/ 1197864 h 6858000"/>
                <a:gd name="connsiteX19" fmla="*/ 3730752 w 9701784"/>
                <a:gd name="connsiteY19" fmla="*/ 1179576 h 6858000"/>
                <a:gd name="connsiteX20" fmla="*/ 3648456 w 9701784"/>
                <a:gd name="connsiteY20" fmla="*/ 1033272 h 6858000"/>
                <a:gd name="connsiteX21" fmla="*/ 3502152 w 9701784"/>
                <a:gd name="connsiteY21" fmla="*/ 1078992 h 6858000"/>
                <a:gd name="connsiteX22" fmla="*/ 3602736 w 9701784"/>
                <a:gd name="connsiteY22" fmla="*/ 1179576 h 6858000"/>
                <a:gd name="connsiteX23" fmla="*/ 3712464 w 9701784"/>
                <a:gd name="connsiteY23" fmla="*/ 1408176 h 6858000"/>
                <a:gd name="connsiteX24" fmla="*/ 2935224 w 9701784"/>
                <a:gd name="connsiteY24" fmla="*/ 1737360 h 6858000"/>
                <a:gd name="connsiteX25" fmla="*/ 2596896 w 9701784"/>
                <a:gd name="connsiteY25" fmla="*/ 1801368 h 6858000"/>
                <a:gd name="connsiteX26" fmla="*/ 2267712 w 9701784"/>
                <a:gd name="connsiteY26" fmla="*/ 2002536 h 6858000"/>
                <a:gd name="connsiteX27" fmla="*/ 1773936 w 9701784"/>
                <a:gd name="connsiteY27" fmla="*/ 2578608 h 6858000"/>
                <a:gd name="connsiteX28" fmla="*/ 1700784 w 9701784"/>
                <a:gd name="connsiteY28" fmla="*/ 3035808 h 6858000"/>
                <a:gd name="connsiteX29" fmla="*/ 274320 w 9701784"/>
                <a:gd name="connsiteY29" fmla="*/ 4224528 h 6858000"/>
                <a:gd name="connsiteX30" fmla="*/ 0 w 9701784"/>
                <a:gd name="connsiteY30" fmla="*/ 4608576 h 6858000"/>
                <a:gd name="connsiteX31" fmla="*/ 27432 w 9701784"/>
                <a:gd name="connsiteY31" fmla="*/ 4809744 h 6858000"/>
                <a:gd name="connsiteX32" fmla="*/ 283464 w 9701784"/>
                <a:gd name="connsiteY32" fmla="*/ 4773168 h 6858000"/>
                <a:gd name="connsiteX33" fmla="*/ 384048 w 9701784"/>
                <a:gd name="connsiteY33" fmla="*/ 4626864 h 6858000"/>
                <a:gd name="connsiteX34" fmla="*/ 667512 w 9701784"/>
                <a:gd name="connsiteY34" fmla="*/ 4535424 h 6858000"/>
                <a:gd name="connsiteX35" fmla="*/ 822960 w 9701784"/>
                <a:gd name="connsiteY35" fmla="*/ 4626864 h 6858000"/>
                <a:gd name="connsiteX36" fmla="*/ 841248 w 9701784"/>
                <a:gd name="connsiteY36" fmla="*/ 4727448 h 6858000"/>
                <a:gd name="connsiteX37" fmla="*/ 1014984 w 9701784"/>
                <a:gd name="connsiteY37" fmla="*/ 4764024 h 6858000"/>
                <a:gd name="connsiteX38" fmla="*/ 1261872 w 9701784"/>
                <a:gd name="connsiteY38" fmla="*/ 4636008 h 6858000"/>
                <a:gd name="connsiteX39" fmla="*/ 1042416 w 9701784"/>
                <a:gd name="connsiteY39" fmla="*/ 4507992 h 6858000"/>
                <a:gd name="connsiteX40" fmla="*/ 1271016 w 9701784"/>
                <a:gd name="connsiteY40" fmla="*/ 4224528 h 6858000"/>
                <a:gd name="connsiteX41" fmla="*/ 1728216 w 9701784"/>
                <a:gd name="connsiteY41" fmla="*/ 4023360 h 6858000"/>
                <a:gd name="connsiteX42" fmla="*/ 2039112 w 9701784"/>
                <a:gd name="connsiteY42" fmla="*/ 3922776 h 6858000"/>
                <a:gd name="connsiteX43" fmla="*/ 2331720 w 9701784"/>
                <a:gd name="connsiteY43" fmla="*/ 3986784 h 6858000"/>
                <a:gd name="connsiteX44" fmla="*/ 2569464 w 9701784"/>
                <a:gd name="connsiteY44" fmla="*/ 4215384 h 6858000"/>
                <a:gd name="connsiteX45" fmla="*/ 2414016 w 9701784"/>
                <a:gd name="connsiteY45" fmla="*/ 4599432 h 6858000"/>
                <a:gd name="connsiteX46" fmla="*/ 2843784 w 9701784"/>
                <a:gd name="connsiteY46" fmla="*/ 5193792 h 6858000"/>
                <a:gd name="connsiteX47" fmla="*/ 3154680 w 9701784"/>
                <a:gd name="connsiteY47" fmla="*/ 5056632 h 6858000"/>
                <a:gd name="connsiteX48" fmla="*/ 2852928 w 9701784"/>
                <a:gd name="connsiteY48" fmla="*/ 5312664 h 6858000"/>
                <a:gd name="connsiteX49" fmla="*/ 2788920 w 9701784"/>
                <a:gd name="connsiteY49" fmla="*/ 5458968 h 6858000"/>
                <a:gd name="connsiteX50" fmla="*/ 2569464 w 9701784"/>
                <a:gd name="connsiteY50" fmla="*/ 5925312 h 6858000"/>
                <a:gd name="connsiteX51" fmla="*/ 2816352 w 9701784"/>
                <a:gd name="connsiteY51" fmla="*/ 6409944 h 6858000"/>
                <a:gd name="connsiteX52" fmla="*/ 3246120 w 9701784"/>
                <a:gd name="connsiteY52" fmla="*/ 6281928 h 6858000"/>
                <a:gd name="connsiteX53" fmla="*/ 3118104 w 9701784"/>
                <a:gd name="connsiteY53" fmla="*/ 6473952 h 6858000"/>
                <a:gd name="connsiteX54" fmla="*/ 2825496 w 9701784"/>
                <a:gd name="connsiteY54" fmla="*/ 6464808 h 6858000"/>
                <a:gd name="connsiteX55" fmla="*/ 2825496 w 9701784"/>
                <a:gd name="connsiteY55" fmla="*/ 6858000 h 6858000"/>
                <a:gd name="connsiteX56" fmla="*/ 9701784 w 9701784"/>
                <a:gd name="connsiteY56" fmla="*/ 6858000 h 6858000"/>
                <a:gd name="connsiteX57" fmla="*/ 9701784 w 9701784"/>
                <a:gd name="connsiteY57" fmla="*/ 0 h 6858000"/>
                <a:gd name="connsiteX58" fmla="*/ 6894576 w 9701784"/>
                <a:gd name="connsiteY58" fmla="*/ 0 h 6858000"/>
                <a:gd name="connsiteX0" fmla="*/ 6894576 w 9701784"/>
                <a:gd name="connsiteY0" fmla="*/ 0 h 6858000"/>
                <a:gd name="connsiteX1" fmla="*/ 7242048 w 9701784"/>
                <a:gd name="connsiteY1" fmla="*/ 768096 h 6858000"/>
                <a:gd name="connsiteX2" fmla="*/ 7680960 w 9701784"/>
                <a:gd name="connsiteY2" fmla="*/ 1115568 h 6858000"/>
                <a:gd name="connsiteX3" fmla="*/ 8019288 w 9701784"/>
                <a:gd name="connsiteY3" fmla="*/ 1106424 h 6858000"/>
                <a:gd name="connsiteX4" fmla="*/ 8028432 w 9701784"/>
                <a:gd name="connsiteY4" fmla="*/ 1280160 h 6858000"/>
                <a:gd name="connsiteX5" fmla="*/ 7735824 w 9701784"/>
                <a:gd name="connsiteY5" fmla="*/ 1380744 h 6858000"/>
                <a:gd name="connsiteX6" fmla="*/ 7424928 w 9701784"/>
                <a:gd name="connsiteY6" fmla="*/ 1389888 h 6858000"/>
                <a:gd name="connsiteX7" fmla="*/ 6867144 w 9701784"/>
                <a:gd name="connsiteY7" fmla="*/ 365760 h 6858000"/>
                <a:gd name="connsiteX8" fmla="*/ 6263640 w 9701784"/>
                <a:gd name="connsiteY8" fmla="*/ 731520 h 6858000"/>
                <a:gd name="connsiteX9" fmla="*/ 6547104 w 9701784"/>
                <a:gd name="connsiteY9" fmla="*/ 1106424 h 6858000"/>
                <a:gd name="connsiteX10" fmla="*/ 6839712 w 9701784"/>
                <a:gd name="connsiteY10" fmla="*/ 1508760 h 6858000"/>
                <a:gd name="connsiteX11" fmla="*/ 6793992 w 9701784"/>
                <a:gd name="connsiteY11" fmla="*/ 1709928 h 6858000"/>
                <a:gd name="connsiteX12" fmla="*/ 6601968 w 9701784"/>
                <a:gd name="connsiteY12" fmla="*/ 1627632 h 6858000"/>
                <a:gd name="connsiteX13" fmla="*/ 5779008 w 9701784"/>
                <a:gd name="connsiteY13" fmla="*/ 950976 h 6858000"/>
                <a:gd name="connsiteX14" fmla="*/ 5367528 w 9701784"/>
                <a:gd name="connsiteY14" fmla="*/ 1115568 h 6858000"/>
                <a:gd name="connsiteX15" fmla="*/ 4764024 w 9701784"/>
                <a:gd name="connsiteY15" fmla="*/ 1344168 h 6858000"/>
                <a:gd name="connsiteX16" fmla="*/ 4443984 w 9701784"/>
                <a:gd name="connsiteY16" fmla="*/ 1344168 h 6858000"/>
                <a:gd name="connsiteX17" fmla="*/ 4160520 w 9701784"/>
                <a:gd name="connsiteY17" fmla="*/ 1335024 h 6858000"/>
                <a:gd name="connsiteX18" fmla="*/ 4023360 w 9701784"/>
                <a:gd name="connsiteY18" fmla="*/ 1197864 h 6858000"/>
                <a:gd name="connsiteX19" fmla="*/ 3730752 w 9701784"/>
                <a:gd name="connsiteY19" fmla="*/ 1179576 h 6858000"/>
                <a:gd name="connsiteX20" fmla="*/ 3648456 w 9701784"/>
                <a:gd name="connsiteY20" fmla="*/ 1033272 h 6858000"/>
                <a:gd name="connsiteX21" fmla="*/ 3502152 w 9701784"/>
                <a:gd name="connsiteY21" fmla="*/ 1078992 h 6858000"/>
                <a:gd name="connsiteX22" fmla="*/ 3602736 w 9701784"/>
                <a:gd name="connsiteY22" fmla="*/ 1179576 h 6858000"/>
                <a:gd name="connsiteX23" fmla="*/ 3712464 w 9701784"/>
                <a:gd name="connsiteY23" fmla="*/ 1408176 h 6858000"/>
                <a:gd name="connsiteX24" fmla="*/ 2935224 w 9701784"/>
                <a:gd name="connsiteY24" fmla="*/ 1395615 h 6858000"/>
                <a:gd name="connsiteX25" fmla="*/ 2596896 w 9701784"/>
                <a:gd name="connsiteY25" fmla="*/ 1801368 h 6858000"/>
                <a:gd name="connsiteX26" fmla="*/ 2267712 w 9701784"/>
                <a:gd name="connsiteY26" fmla="*/ 2002536 h 6858000"/>
                <a:gd name="connsiteX27" fmla="*/ 1773936 w 9701784"/>
                <a:gd name="connsiteY27" fmla="*/ 2578608 h 6858000"/>
                <a:gd name="connsiteX28" fmla="*/ 1700784 w 9701784"/>
                <a:gd name="connsiteY28" fmla="*/ 3035808 h 6858000"/>
                <a:gd name="connsiteX29" fmla="*/ 274320 w 9701784"/>
                <a:gd name="connsiteY29" fmla="*/ 4224528 h 6858000"/>
                <a:gd name="connsiteX30" fmla="*/ 0 w 9701784"/>
                <a:gd name="connsiteY30" fmla="*/ 4608576 h 6858000"/>
                <a:gd name="connsiteX31" fmla="*/ 27432 w 9701784"/>
                <a:gd name="connsiteY31" fmla="*/ 4809744 h 6858000"/>
                <a:gd name="connsiteX32" fmla="*/ 283464 w 9701784"/>
                <a:gd name="connsiteY32" fmla="*/ 4773168 h 6858000"/>
                <a:gd name="connsiteX33" fmla="*/ 384048 w 9701784"/>
                <a:gd name="connsiteY33" fmla="*/ 4626864 h 6858000"/>
                <a:gd name="connsiteX34" fmla="*/ 667512 w 9701784"/>
                <a:gd name="connsiteY34" fmla="*/ 4535424 h 6858000"/>
                <a:gd name="connsiteX35" fmla="*/ 822960 w 9701784"/>
                <a:gd name="connsiteY35" fmla="*/ 4626864 h 6858000"/>
                <a:gd name="connsiteX36" fmla="*/ 841248 w 9701784"/>
                <a:gd name="connsiteY36" fmla="*/ 4727448 h 6858000"/>
                <a:gd name="connsiteX37" fmla="*/ 1014984 w 9701784"/>
                <a:gd name="connsiteY37" fmla="*/ 4764024 h 6858000"/>
                <a:gd name="connsiteX38" fmla="*/ 1261872 w 9701784"/>
                <a:gd name="connsiteY38" fmla="*/ 4636008 h 6858000"/>
                <a:gd name="connsiteX39" fmla="*/ 1042416 w 9701784"/>
                <a:gd name="connsiteY39" fmla="*/ 4507992 h 6858000"/>
                <a:gd name="connsiteX40" fmla="*/ 1271016 w 9701784"/>
                <a:gd name="connsiteY40" fmla="*/ 4224528 h 6858000"/>
                <a:gd name="connsiteX41" fmla="*/ 1728216 w 9701784"/>
                <a:gd name="connsiteY41" fmla="*/ 4023360 h 6858000"/>
                <a:gd name="connsiteX42" fmla="*/ 2039112 w 9701784"/>
                <a:gd name="connsiteY42" fmla="*/ 3922776 h 6858000"/>
                <a:gd name="connsiteX43" fmla="*/ 2331720 w 9701784"/>
                <a:gd name="connsiteY43" fmla="*/ 3986784 h 6858000"/>
                <a:gd name="connsiteX44" fmla="*/ 2569464 w 9701784"/>
                <a:gd name="connsiteY44" fmla="*/ 4215384 h 6858000"/>
                <a:gd name="connsiteX45" fmla="*/ 2414016 w 9701784"/>
                <a:gd name="connsiteY45" fmla="*/ 4599432 h 6858000"/>
                <a:gd name="connsiteX46" fmla="*/ 2843784 w 9701784"/>
                <a:gd name="connsiteY46" fmla="*/ 5193792 h 6858000"/>
                <a:gd name="connsiteX47" fmla="*/ 3154680 w 9701784"/>
                <a:gd name="connsiteY47" fmla="*/ 5056632 h 6858000"/>
                <a:gd name="connsiteX48" fmla="*/ 2852928 w 9701784"/>
                <a:gd name="connsiteY48" fmla="*/ 5312664 h 6858000"/>
                <a:gd name="connsiteX49" fmla="*/ 2788920 w 9701784"/>
                <a:gd name="connsiteY49" fmla="*/ 5458968 h 6858000"/>
                <a:gd name="connsiteX50" fmla="*/ 2569464 w 9701784"/>
                <a:gd name="connsiteY50" fmla="*/ 5925312 h 6858000"/>
                <a:gd name="connsiteX51" fmla="*/ 2816352 w 9701784"/>
                <a:gd name="connsiteY51" fmla="*/ 6409944 h 6858000"/>
                <a:gd name="connsiteX52" fmla="*/ 3246120 w 9701784"/>
                <a:gd name="connsiteY52" fmla="*/ 6281928 h 6858000"/>
                <a:gd name="connsiteX53" fmla="*/ 3118104 w 9701784"/>
                <a:gd name="connsiteY53" fmla="*/ 6473952 h 6858000"/>
                <a:gd name="connsiteX54" fmla="*/ 2825496 w 9701784"/>
                <a:gd name="connsiteY54" fmla="*/ 6464808 h 6858000"/>
                <a:gd name="connsiteX55" fmla="*/ 2825496 w 9701784"/>
                <a:gd name="connsiteY55" fmla="*/ 6858000 h 6858000"/>
                <a:gd name="connsiteX56" fmla="*/ 9701784 w 9701784"/>
                <a:gd name="connsiteY56" fmla="*/ 6858000 h 6858000"/>
                <a:gd name="connsiteX57" fmla="*/ 9701784 w 9701784"/>
                <a:gd name="connsiteY57" fmla="*/ 0 h 6858000"/>
                <a:gd name="connsiteX58" fmla="*/ 6894576 w 9701784"/>
                <a:gd name="connsiteY58" fmla="*/ 0 h 6858000"/>
                <a:gd name="connsiteX0" fmla="*/ 6894576 w 9701784"/>
                <a:gd name="connsiteY0" fmla="*/ 0 h 6858000"/>
                <a:gd name="connsiteX1" fmla="*/ 7242048 w 9701784"/>
                <a:gd name="connsiteY1" fmla="*/ 768096 h 6858000"/>
                <a:gd name="connsiteX2" fmla="*/ 7680960 w 9701784"/>
                <a:gd name="connsiteY2" fmla="*/ 1115568 h 6858000"/>
                <a:gd name="connsiteX3" fmla="*/ 8019288 w 9701784"/>
                <a:gd name="connsiteY3" fmla="*/ 1106424 h 6858000"/>
                <a:gd name="connsiteX4" fmla="*/ 8028432 w 9701784"/>
                <a:gd name="connsiteY4" fmla="*/ 1280160 h 6858000"/>
                <a:gd name="connsiteX5" fmla="*/ 7735824 w 9701784"/>
                <a:gd name="connsiteY5" fmla="*/ 1380744 h 6858000"/>
                <a:gd name="connsiteX6" fmla="*/ 7424928 w 9701784"/>
                <a:gd name="connsiteY6" fmla="*/ 1389888 h 6858000"/>
                <a:gd name="connsiteX7" fmla="*/ 6867144 w 9701784"/>
                <a:gd name="connsiteY7" fmla="*/ 365760 h 6858000"/>
                <a:gd name="connsiteX8" fmla="*/ 6263640 w 9701784"/>
                <a:gd name="connsiteY8" fmla="*/ 731520 h 6858000"/>
                <a:gd name="connsiteX9" fmla="*/ 6547104 w 9701784"/>
                <a:gd name="connsiteY9" fmla="*/ 1106424 h 6858000"/>
                <a:gd name="connsiteX10" fmla="*/ 6839712 w 9701784"/>
                <a:gd name="connsiteY10" fmla="*/ 1508760 h 6858000"/>
                <a:gd name="connsiteX11" fmla="*/ 6904828 w 9701784"/>
                <a:gd name="connsiteY11" fmla="*/ 1756109 h 6858000"/>
                <a:gd name="connsiteX12" fmla="*/ 6601968 w 9701784"/>
                <a:gd name="connsiteY12" fmla="*/ 1627632 h 6858000"/>
                <a:gd name="connsiteX13" fmla="*/ 5779008 w 9701784"/>
                <a:gd name="connsiteY13" fmla="*/ 950976 h 6858000"/>
                <a:gd name="connsiteX14" fmla="*/ 5367528 w 9701784"/>
                <a:gd name="connsiteY14" fmla="*/ 1115568 h 6858000"/>
                <a:gd name="connsiteX15" fmla="*/ 4764024 w 9701784"/>
                <a:gd name="connsiteY15" fmla="*/ 1344168 h 6858000"/>
                <a:gd name="connsiteX16" fmla="*/ 4443984 w 9701784"/>
                <a:gd name="connsiteY16" fmla="*/ 1344168 h 6858000"/>
                <a:gd name="connsiteX17" fmla="*/ 4160520 w 9701784"/>
                <a:gd name="connsiteY17" fmla="*/ 1335024 h 6858000"/>
                <a:gd name="connsiteX18" fmla="*/ 4023360 w 9701784"/>
                <a:gd name="connsiteY18" fmla="*/ 1197864 h 6858000"/>
                <a:gd name="connsiteX19" fmla="*/ 3730752 w 9701784"/>
                <a:gd name="connsiteY19" fmla="*/ 1179576 h 6858000"/>
                <a:gd name="connsiteX20" fmla="*/ 3648456 w 9701784"/>
                <a:gd name="connsiteY20" fmla="*/ 1033272 h 6858000"/>
                <a:gd name="connsiteX21" fmla="*/ 3502152 w 9701784"/>
                <a:gd name="connsiteY21" fmla="*/ 1078992 h 6858000"/>
                <a:gd name="connsiteX22" fmla="*/ 3602736 w 9701784"/>
                <a:gd name="connsiteY22" fmla="*/ 1179576 h 6858000"/>
                <a:gd name="connsiteX23" fmla="*/ 3712464 w 9701784"/>
                <a:gd name="connsiteY23" fmla="*/ 1408176 h 6858000"/>
                <a:gd name="connsiteX24" fmla="*/ 2935224 w 9701784"/>
                <a:gd name="connsiteY24" fmla="*/ 1395615 h 6858000"/>
                <a:gd name="connsiteX25" fmla="*/ 2596896 w 9701784"/>
                <a:gd name="connsiteY25" fmla="*/ 1801368 h 6858000"/>
                <a:gd name="connsiteX26" fmla="*/ 2267712 w 9701784"/>
                <a:gd name="connsiteY26" fmla="*/ 2002536 h 6858000"/>
                <a:gd name="connsiteX27" fmla="*/ 1773936 w 9701784"/>
                <a:gd name="connsiteY27" fmla="*/ 2578608 h 6858000"/>
                <a:gd name="connsiteX28" fmla="*/ 1700784 w 9701784"/>
                <a:gd name="connsiteY28" fmla="*/ 3035808 h 6858000"/>
                <a:gd name="connsiteX29" fmla="*/ 274320 w 9701784"/>
                <a:gd name="connsiteY29" fmla="*/ 4224528 h 6858000"/>
                <a:gd name="connsiteX30" fmla="*/ 0 w 9701784"/>
                <a:gd name="connsiteY30" fmla="*/ 4608576 h 6858000"/>
                <a:gd name="connsiteX31" fmla="*/ 27432 w 9701784"/>
                <a:gd name="connsiteY31" fmla="*/ 4809744 h 6858000"/>
                <a:gd name="connsiteX32" fmla="*/ 283464 w 9701784"/>
                <a:gd name="connsiteY32" fmla="*/ 4773168 h 6858000"/>
                <a:gd name="connsiteX33" fmla="*/ 384048 w 9701784"/>
                <a:gd name="connsiteY33" fmla="*/ 4626864 h 6858000"/>
                <a:gd name="connsiteX34" fmla="*/ 667512 w 9701784"/>
                <a:gd name="connsiteY34" fmla="*/ 4535424 h 6858000"/>
                <a:gd name="connsiteX35" fmla="*/ 822960 w 9701784"/>
                <a:gd name="connsiteY35" fmla="*/ 4626864 h 6858000"/>
                <a:gd name="connsiteX36" fmla="*/ 841248 w 9701784"/>
                <a:gd name="connsiteY36" fmla="*/ 4727448 h 6858000"/>
                <a:gd name="connsiteX37" fmla="*/ 1014984 w 9701784"/>
                <a:gd name="connsiteY37" fmla="*/ 4764024 h 6858000"/>
                <a:gd name="connsiteX38" fmla="*/ 1261872 w 9701784"/>
                <a:gd name="connsiteY38" fmla="*/ 4636008 h 6858000"/>
                <a:gd name="connsiteX39" fmla="*/ 1042416 w 9701784"/>
                <a:gd name="connsiteY39" fmla="*/ 4507992 h 6858000"/>
                <a:gd name="connsiteX40" fmla="*/ 1271016 w 9701784"/>
                <a:gd name="connsiteY40" fmla="*/ 4224528 h 6858000"/>
                <a:gd name="connsiteX41" fmla="*/ 1728216 w 9701784"/>
                <a:gd name="connsiteY41" fmla="*/ 4023360 h 6858000"/>
                <a:gd name="connsiteX42" fmla="*/ 2039112 w 9701784"/>
                <a:gd name="connsiteY42" fmla="*/ 3922776 h 6858000"/>
                <a:gd name="connsiteX43" fmla="*/ 2331720 w 9701784"/>
                <a:gd name="connsiteY43" fmla="*/ 3986784 h 6858000"/>
                <a:gd name="connsiteX44" fmla="*/ 2569464 w 9701784"/>
                <a:gd name="connsiteY44" fmla="*/ 4215384 h 6858000"/>
                <a:gd name="connsiteX45" fmla="*/ 2414016 w 9701784"/>
                <a:gd name="connsiteY45" fmla="*/ 4599432 h 6858000"/>
                <a:gd name="connsiteX46" fmla="*/ 2843784 w 9701784"/>
                <a:gd name="connsiteY46" fmla="*/ 5193792 h 6858000"/>
                <a:gd name="connsiteX47" fmla="*/ 3154680 w 9701784"/>
                <a:gd name="connsiteY47" fmla="*/ 5056632 h 6858000"/>
                <a:gd name="connsiteX48" fmla="*/ 2852928 w 9701784"/>
                <a:gd name="connsiteY48" fmla="*/ 5312664 h 6858000"/>
                <a:gd name="connsiteX49" fmla="*/ 2788920 w 9701784"/>
                <a:gd name="connsiteY49" fmla="*/ 5458968 h 6858000"/>
                <a:gd name="connsiteX50" fmla="*/ 2569464 w 9701784"/>
                <a:gd name="connsiteY50" fmla="*/ 5925312 h 6858000"/>
                <a:gd name="connsiteX51" fmla="*/ 2816352 w 9701784"/>
                <a:gd name="connsiteY51" fmla="*/ 6409944 h 6858000"/>
                <a:gd name="connsiteX52" fmla="*/ 3246120 w 9701784"/>
                <a:gd name="connsiteY52" fmla="*/ 6281928 h 6858000"/>
                <a:gd name="connsiteX53" fmla="*/ 3118104 w 9701784"/>
                <a:gd name="connsiteY53" fmla="*/ 6473952 h 6858000"/>
                <a:gd name="connsiteX54" fmla="*/ 2825496 w 9701784"/>
                <a:gd name="connsiteY54" fmla="*/ 6464808 h 6858000"/>
                <a:gd name="connsiteX55" fmla="*/ 2825496 w 9701784"/>
                <a:gd name="connsiteY55" fmla="*/ 6858000 h 6858000"/>
                <a:gd name="connsiteX56" fmla="*/ 9701784 w 9701784"/>
                <a:gd name="connsiteY56" fmla="*/ 6858000 h 6858000"/>
                <a:gd name="connsiteX57" fmla="*/ 9701784 w 9701784"/>
                <a:gd name="connsiteY57" fmla="*/ 0 h 6858000"/>
                <a:gd name="connsiteX58" fmla="*/ 6894576 w 9701784"/>
                <a:gd name="connsiteY5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9701784" h="6858000">
                  <a:moveTo>
                    <a:pt x="6894576" y="0"/>
                  </a:moveTo>
                  <a:lnTo>
                    <a:pt x="7242048" y="768096"/>
                  </a:lnTo>
                  <a:lnTo>
                    <a:pt x="7680960" y="1115568"/>
                  </a:lnTo>
                  <a:lnTo>
                    <a:pt x="8019288" y="1106424"/>
                  </a:lnTo>
                  <a:lnTo>
                    <a:pt x="8028432" y="1280160"/>
                  </a:lnTo>
                  <a:lnTo>
                    <a:pt x="7735824" y="1380744"/>
                  </a:lnTo>
                  <a:lnTo>
                    <a:pt x="7424928" y="1389888"/>
                  </a:lnTo>
                  <a:lnTo>
                    <a:pt x="6867144" y="365760"/>
                  </a:lnTo>
                  <a:lnTo>
                    <a:pt x="6263640" y="731520"/>
                  </a:lnTo>
                  <a:lnTo>
                    <a:pt x="6547104" y="1106424"/>
                  </a:lnTo>
                  <a:lnTo>
                    <a:pt x="6839712" y="1508760"/>
                  </a:lnTo>
                  <a:lnTo>
                    <a:pt x="6904828" y="1756109"/>
                  </a:lnTo>
                  <a:lnTo>
                    <a:pt x="6601968" y="1627632"/>
                  </a:lnTo>
                  <a:lnTo>
                    <a:pt x="5779008" y="950976"/>
                  </a:lnTo>
                  <a:lnTo>
                    <a:pt x="5367528" y="1115568"/>
                  </a:lnTo>
                  <a:lnTo>
                    <a:pt x="4764024" y="1344168"/>
                  </a:lnTo>
                  <a:lnTo>
                    <a:pt x="4443984" y="1344168"/>
                  </a:lnTo>
                  <a:lnTo>
                    <a:pt x="4160520" y="1335024"/>
                  </a:lnTo>
                  <a:lnTo>
                    <a:pt x="4023360" y="1197864"/>
                  </a:lnTo>
                  <a:lnTo>
                    <a:pt x="3730752" y="1179576"/>
                  </a:lnTo>
                  <a:lnTo>
                    <a:pt x="3648456" y="1033272"/>
                  </a:lnTo>
                  <a:lnTo>
                    <a:pt x="3502152" y="1078992"/>
                  </a:lnTo>
                  <a:lnTo>
                    <a:pt x="3602736" y="1179576"/>
                  </a:lnTo>
                  <a:lnTo>
                    <a:pt x="3712464" y="1408176"/>
                  </a:lnTo>
                  <a:lnTo>
                    <a:pt x="2935224" y="1395615"/>
                  </a:lnTo>
                  <a:lnTo>
                    <a:pt x="2596896" y="1801368"/>
                  </a:lnTo>
                  <a:lnTo>
                    <a:pt x="2267712" y="2002536"/>
                  </a:lnTo>
                  <a:lnTo>
                    <a:pt x="1773936" y="2578608"/>
                  </a:lnTo>
                  <a:lnTo>
                    <a:pt x="1700784" y="3035808"/>
                  </a:lnTo>
                  <a:lnTo>
                    <a:pt x="274320" y="4224528"/>
                  </a:lnTo>
                  <a:lnTo>
                    <a:pt x="0" y="4608576"/>
                  </a:lnTo>
                  <a:lnTo>
                    <a:pt x="27432" y="4809744"/>
                  </a:lnTo>
                  <a:lnTo>
                    <a:pt x="283464" y="4773168"/>
                  </a:lnTo>
                  <a:lnTo>
                    <a:pt x="384048" y="4626864"/>
                  </a:lnTo>
                  <a:lnTo>
                    <a:pt x="667512" y="4535424"/>
                  </a:lnTo>
                  <a:lnTo>
                    <a:pt x="822960" y="4626864"/>
                  </a:lnTo>
                  <a:lnTo>
                    <a:pt x="841248" y="4727448"/>
                  </a:lnTo>
                  <a:lnTo>
                    <a:pt x="1014984" y="4764024"/>
                  </a:lnTo>
                  <a:lnTo>
                    <a:pt x="1261872" y="4636008"/>
                  </a:lnTo>
                  <a:lnTo>
                    <a:pt x="1042416" y="4507992"/>
                  </a:lnTo>
                  <a:lnTo>
                    <a:pt x="1271016" y="4224528"/>
                  </a:lnTo>
                  <a:lnTo>
                    <a:pt x="1728216" y="4023360"/>
                  </a:lnTo>
                  <a:lnTo>
                    <a:pt x="2039112" y="3922776"/>
                  </a:lnTo>
                  <a:lnTo>
                    <a:pt x="2331720" y="3986784"/>
                  </a:lnTo>
                  <a:lnTo>
                    <a:pt x="2569464" y="4215384"/>
                  </a:lnTo>
                  <a:lnTo>
                    <a:pt x="2414016" y="4599432"/>
                  </a:lnTo>
                  <a:lnTo>
                    <a:pt x="2843784" y="5193792"/>
                  </a:lnTo>
                  <a:lnTo>
                    <a:pt x="3154680" y="5056632"/>
                  </a:lnTo>
                  <a:lnTo>
                    <a:pt x="2852928" y="5312664"/>
                  </a:lnTo>
                  <a:lnTo>
                    <a:pt x="2788920" y="5458968"/>
                  </a:lnTo>
                  <a:lnTo>
                    <a:pt x="2569464" y="5925312"/>
                  </a:lnTo>
                  <a:lnTo>
                    <a:pt x="2816352" y="6409944"/>
                  </a:lnTo>
                  <a:lnTo>
                    <a:pt x="3246120" y="6281928"/>
                  </a:lnTo>
                  <a:lnTo>
                    <a:pt x="3118104" y="6473952"/>
                  </a:lnTo>
                  <a:lnTo>
                    <a:pt x="2825496" y="6464808"/>
                  </a:lnTo>
                  <a:lnTo>
                    <a:pt x="2825496" y="6858000"/>
                  </a:lnTo>
                  <a:lnTo>
                    <a:pt x="9701784" y="6858000"/>
                  </a:lnTo>
                  <a:lnTo>
                    <a:pt x="9701784" y="0"/>
                  </a:lnTo>
                  <a:lnTo>
                    <a:pt x="6894576"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315948D5-2FEA-7D2C-5004-6364A63ED537}"/>
                </a:ext>
              </a:extLst>
            </p:cNvPr>
            <p:cNvSpPr/>
            <p:nvPr/>
          </p:nvSpPr>
          <p:spPr>
            <a:xfrm>
              <a:off x="2779776" y="530352"/>
              <a:ext cx="2642616" cy="1920240"/>
            </a:xfrm>
            <a:custGeom>
              <a:avLst/>
              <a:gdLst>
                <a:gd name="connsiteX0" fmla="*/ 2642616 w 2642616"/>
                <a:gd name="connsiteY0" fmla="*/ 722376 h 1920240"/>
                <a:gd name="connsiteX1" fmla="*/ 2112264 w 2642616"/>
                <a:gd name="connsiteY1" fmla="*/ 1243584 h 1920240"/>
                <a:gd name="connsiteX2" fmla="*/ 1362456 w 2642616"/>
                <a:gd name="connsiteY2" fmla="*/ 1920240 h 1920240"/>
                <a:gd name="connsiteX3" fmla="*/ 1088136 w 2642616"/>
                <a:gd name="connsiteY3" fmla="*/ 1801368 h 1920240"/>
                <a:gd name="connsiteX4" fmla="*/ 1161288 w 2642616"/>
                <a:gd name="connsiteY4" fmla="*/ 1664208 h 1920240"/>
                <a:gd name="connsiteX5" fmla="*/ 1014984 w 2642616"/>
                <a:gd name="connsiteY5" fmla="*/ 1719072 h 1920240"/>
                <a:gd name="connsiteX6" fmla="*/ 877824 w 2642616"/>
                <a:gd name="connsiteY6" fmla="*/ 1591056 h 1920240"/>
                <a:gd name="connsiteX7" fmla="*/ 576072 w 2642616"/>
                <a:gd name="connsiteY7" fmla="*/ 1188720 h 1920240"/>
                <a:gd name="connsiteX8" fmla="*/ 347472 w 2642616"/>
                <a:gd name="connsiteY8" fmla="*/ 1179576 h 1920240"/>
                <a:gd name="connsiteX9" fmla="*/ 0 w 2642616"/>
                <a:gd name="connsiteY9" fmla="*/ 749808 h 1920240"/>
                <a:gd name="connsiteX10" fmla="*/ 64008 w 2642616"/>
                <a:gd name="connsiteY10" fmla="*/ 676656 h 1920240"/>
                <a:gd name="connsiteX11" fmla="*/ 246888 w 2642616"/>
                <a:gd name="connsiteY11" fmla="*/ 694944 h 1920240"/>
                <a:gd name="connsiteX12" fmla="*/ 374904 w 2642616"/>
                <a:gd name="connsiteY12" fmla="*/ 768096 h 1920240"/>
                <a:gd name="connsiteX13" fmla="*/ 438912 w 2642616"/>
                <a:gd name="connsiteY13" fmla="*/ 832104 h 1920240"/>
                <a:gd name="connsiteX14" fmla="*/ 420624 w 2642616"/>
                <a:gd name="connsiteY14" fmla="*/ 612648 h 1920240"/>
                <a:gd name="connsiteX15" fmla="*/ 566928 w 2642616"/>
                <a:gd name="connsiteY15" fmla="*/ 283464 h 1920240"/>
                <a:gd name="connsiteX16" fmla="*/ 466344 w 2642616"/>
                <a:gd name="connsiteY16" fmla="*/ 91440 h 1920240"/>
                <a:gd name="connsiteX17" fmla="*/ 740664 w 2642616"/>
                <a:gd name="connsiteY17" fmla="*/ 27432 h 1920240"/>
                <a:gd name="connsiteX18" fmla="*/ 1545336 w 2642616"/>
                <a:gd name="connsiteY18" fmla="*/ 0 h 1920240"/>
                <a:gd name="connsiteX19" fmla="*/ 1719072 w 2642616"/>
                <a:gd name="connsiteY19" fmla="*/ 274320 h 1920240"/>
                <a:gd name="connsiteX20" fmla="*/ 1773936 w 2642616"/>
                <a:gd name="connsiteY20" fmla="*/ 402336 h 1920240"/>
                <a:gd name="connsiteX21" fmla="*/ 1929384 w 2642616"/>
                <a:gd name="connsiteY21" fmla="*/ 813816 h 1920240"/>
                <a:gd name="connsiteX22" fmla="*/ 2231136 w 2642616"/>
                <a:gd name="connsiteY22" fmla="*/ 768096 h 1920240"/>
                <a:gd name="connsiteX23" fmla="*/ 2267712 w 2642616"/>
                <a:gd name="connsiteY23" fmla="*/ 640080 h 1920240"/>
                <a:gd name="connsiteX24" fmla="*/ 2642616 w 2642616"/>
                <a:gd name="connsiteY24" fmla="*/ 722376 h 192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42616" h="1920240">
                  <a:moveTo>
                    <a:pt x="2642616" y="722376"/>
                  </a:moveTo>
                  <a:lnTo>
                    <a:pt x="2112264" y="1243584"/>
                  </a:lnTo>
                  <a:lnTo>
                    <a:pt x="1362456" y="1920240"/>
                  </a:lnTo>
                  <a:lnTo>
                    <a:pt x="1088136" y="1801368"/>
                  </a:lnTo>
                  <a:lnTo>
                    <a:pt x="1161288" y="1664208"/>
                  </a:lnTo>
                  <a:lnTo>
                    <a:pt x="1014984" y="1719072"/>
                  </a:lnTo>
                  <a:lnTo>
                    <a:pt x="877824" y="1591056"/>
                  </a:lnTo>
                  <a:lnTo>
                    <a:pt x="576072" y="1188720"/>
                  </a:lnTo>
                  <a:lnTo>
                    <a:pt x="347472" y="1179576"/>
                  </a:lnTo>
                  <a:lnTo>
                    <a:pt x="0" y="749808"/>
                  </a:lnTo>
                  <a:lnTo>
                    <a:pt x="64008" y="676656"/>
                  </a:lnTo>
                  <a:lnTo>
                    <a:pt x="246888" y="694944"/>
                  </a:lnTo>
                  <a:lnTo>
                    <a:pt x="374904" y="768096"/>
                  </a:lnTo>
                  <a:lnTo>
                    <a:pt x="438912" y="832104"/>
                  </a:lnTo>
                  <a:lnTo>
                    <a:pt x="420624" y="612648"/>
                  </a:lnTo>
                  <a:lnTo>
                    <a:pt x="566928" y="283464"/>
                  </a:lnTo>
                  <a:lnTo>
                    <a:pt x="466344" y="91440"/>
                  </a:lnTo>
                  <a:lnTo>
                    <a:pt x="740664" y="27432"/>
                  </a:lnTo>
                  <a:lnTo>
                    <a:pt x="1545336" y="0"/>
                  </a:lnTo>
                  <a:lnTo>
                    <a:pt x="1719072" y="274320"/>
                  </a:lnTo>
                  <a:lnTo>
                    <a:pt x="1773936" y="402336"/>
                  </a:lnTo>
                  <a:lnTo>
                    <a:pt x="1929384" y="813816"/>
                  </a:lnTo>
                  <a:lnTo>
                    <a:pt x="2231136" y="768096"/>
                  </a:lnTo>
                  <a:lnTo>
                    <a:pt x="2267712" y="640080"/>
                  </a:lnTo>
                  <a:lnTo>
                    <a:pt x="2642616" y="7223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object 6">
            <a:extLst>
              <a:ext uri="{FF2B5EF4-FFF2-40B4-BE49-F238E27FC236}">
                <a16:creationId xmlns:a16="http://schemas.microsoft.com/office/drawing/2014/main" id="{CC9E58D4-C25D-5FFC-BF7C-1BE8DA477DF1}"/>
              </a:ext>
            </a:extLst>
          </p:cNvPr>
          <p:cNvSpPr/>
          <p:nvPr/>
        </p:nvSpPr>
        <p:spPr>
          <a:xfrm>
            <a:off x="9248173" y="477914"/>
            <a:ext cx="2943828" cy="5867189"/>
          </a:xfrm>
          <a:custGeom>
            <a:avLst/>
            <a:gdLst/>
            <a:ahLst/>
            <a:cxnLst/>
            <a:rect l="l" t="t" r="r" b="b"/>
            <a:pathLst>
              <a:path w="4932044" h="9829800">
                <a:moveTo>
                  <a:pt x="4931786" y="0"/>
                </a:moveTo>
                <a:lnTo>
                  <a:pt x="4818944" y="0"/>
                </a:lnTo>
                <a:lnTo>
                  <a:pt x="4770745" y="12700"/>
                </a:lnTo>
                <a:lnTo>
                  <a:pt x="4579126" y="12700"/>
                </a:lnTo>
                <a:lnTo>
                  <a:pt x="4531526" y="25400"/>
                </a:lnTo>
                <a:lnTo>
                  <a:pt x="4436708" y="25400"/>
                </a:lnTo>
                <a:lnTo>
                  <a:pt x="4389494" y="38100"/>
                </a:lnTo>
                <a:lnTo>
                  <a:pt x="4295466" y="38100"/>
                </a:lnTo>
                <a:lnTo>
                  <a:pt x="4248656" y="50800"/>
                </a:lnTo>
                <a:lnTo>
                  <a:pt x="4201986" y="50800"/>
                </a:lnTo>
                <a:lnTo>
                  <a:pt x="4109071" y="76200"/>
                </a:lnTo>
                <a:lnTo>
                  <a:pt x="4062831" y="76200"/>
                </a:lnTo>
                <a:lnTo>
                  <a:pt x="3970796" y="101600"/>
                </a:lnTo>
                <a:lnTo>
                  <a:pt x="3925006" y="101600"/>
                </a:lnTo>
                <a:lnTo>
                  <a:pt x="3788567" y="139700"/>
                </a:lnTo>
                <a:lnTo>
                  <a:pt x="3743406" y="139700"/>
                </a:lnTo>
                <a:lnTo>
                  <a:pt x="3388149" y="241300"/>
                </a:lnTo>
                <a:lnTo>
                  <a:pt x="3344528" y="266700"/>
                </a:lnTo>
                <a:lnTo>
                  <a:pt x="3171884" y="317500"/>
                </a:lnTo>
                <a:lnTo>
                  <a:pt x="3129194" y="342900"/>
                </a:lnTo>
                <a:lnTo>
                  <a:pt x="3044393" y="368300"/>
                </a:lnTo>
                <a:lnTo>
                  <a:pt x="3002287" y="393700"/>
                </a:lnTo>
                <a:lnTo>
                  <a:pt x="2960379" y="406400"/>
                </a:lnTo>
                <a:lnTo>
                  <a:pt x="2918673" y="431800"/>
                </a:lnTo>
                <a:lnTo>
                  <a:pt x="2877170" y="444500"/>
                </a:lnTo>
                <a:lnTo>
                  <a:pt x="2835872" y="469900"/>
                </a:lnTo>
                <a:lnTo>
                  <a:pt x="2794781" y="482600"/>
                </a:lnTo>
                <a:lnTo>
                  <a:pt x="2753901" y="508000"/>
                </a:lnTo>
                <a:lnTo>
                  <a:pt x="2713231" y="520700"/>
                </a:lnTo>
                <a:lnTo>
                  <a:pt x="2632537" y="571500"/>
                </a:lnTo>
                <a:lnTo>
                  <a:pt x="2592516" y="584200"/>
                </a:lnTo>
                <a:lnTo>
                  <a:pt x="2513137" y="635000"/>
                </a:lnTo>
                <a:lnTo>
                  <a:pt x="2473783" y="647700"/>
                </a:lnTo>
                <a:lnTo>
                  <a:pt x="2357090" y="723900"/>
                </a:lnTo>
                <a:lnTo>
                  <a:pt x="2204772" y="825500"/>
                </a:lnTo>
                <a:lnTo>
                  <a:pt x="2167291" y="838200"/>
                </a:lnTo>
                <a:lnTo>
                  <a:pt x="2130054" y="863600"/>
                </a:lnTo>
                <a:lnTo>
                  <a:pt x="2093063" y="901700"/>
                </a:lnTo>
                <a:lnTo>
                  <a:pt x="1947599" y="1003300"/>
                </a:lnTo>
                <a:lnTo>
                  <a:pt x="1841188" y="1079500"/>
                </a:lnTo>
                <a:lnTo>
                  <a:pt x="1806241" y="1117600"/>
                </a:lnTo>
                <a:lnTo>
                  <a:pt x="1702998" y="1193800"/>
                </a:lnTo>
                <a:lnTo>
                  <a:pt x="1669124" y="1231900"/>
                </a:lnTo>
                <a:lnTo>
                  <a:pt x="1635523" y="1257300"/>
                </a:lnTo>
                <a:lnTo>
                  <a:pt x="1602199" y="1295400"/>
                </a:lnTo>
                <a:lnTo>
                  <a:pt x="1536385" y="1346200"/>
                </a:lnTo>
                <a:lnTo>
                  <a:pt x="1503900" y="1384300"/>
                </a:lnTo>
                <a:lnTo>
                  <a:pt x="1471700" y="1409700"/>
                </a:lnTo>
                <a:lnTo>
                  <a:pt x="1439786" y="1447800"/>
                </a:lnTo>
                <a:lnTo>
                  <a:pt x="1408160" y="1473200"/>
                </a:lnTo>
                <a:lnTo>
                  <a:pt x="1376826" y="1511300"/>
                </a:lnTo>
                <a:lnTo>
                  <a:pt x="1345784" y="1536700"/>
                </a:lnTo>
                <a:lnTo>
                  <a:pt x="1315037" y="1574800"/>
                </a:lnTo>
                <a:lnTo>
                  <a:pt x="1284587" y="1612900"/>
                </a:lnTo>
                <a:lnTo>
                  <a:pt x="1254437" y="1638300"/>
                </a:lnTo>
                <a:lnTo>
                  <a:pt x="1224588" y="1676400"/>
                </a:lnTo>
                <a:lnTo>
                  <a:pt x="1195042" y="1701800"/>
                </a:lnTo>
                <a:lnTo>
                  <a:pt x="1165802" y="1739900"/>
                </a:lnTo>
                <a:lnTo>
                  <a:pt x="1136870" y="1778000"/>
                </a:lnTo>
                <a:lnTo>
                  <a:pt x="1108247" y="1816100"/>
                </a:lnTo>
                <a:lnTo>
                  <a:pt x="1079937" y="1841500"/>
                </a:lnTo>
                <a:lnTo>
                  <a:pt x="1051941" y="1879600"/>
                </a:lnTo>
                <a:lnTo>
                  <a:pt x="1024261" y="1917700"/>
                </a:lnTo>
                <a:lnTo>
                  <a:pt x="996900" y="1955800"/>
                </a:lnTo>
                <a:lnTo>
                  <a:pt x="969859" y="1993900"/>
                </a:lnTo>
                <a:lnTo>
                  <a:pt x="943141" y="2019300"/>
                </a:lnTo>
                <a:lnTo>
                  <a:pt x="916748" y="2057400"/>
                </a:lnTo>
                <a:lnTo>
                  <a:pt x="890682" y="2095500"/>
                </a:lnTo>
                <a:lnTo>
                  <a:pt x="864945" y="2133600"/>
                </a:lnTo>
                <a:lnTo>
                  <a:pt x="839539" y="2171700"/>
                </a:lnTo>
                <a:lnTo>
                  <a:pt x="814467" y="2209800"/>
                </a:lnTo>
                <a:lnTo>
                  <a:pt x="789730" y="2247900"/>
                </a:lnTo>
                <a:lnTo>
                  <a:pt x="765330" y="2286000"/>
                </a:lnTo>
                <a:lnTo>
                  <a:pt x="741271" y="2324100"/>
                </a:lnTo>
                <a:lnTo>
                  <a:pt x="717554" y="2362200"/>
                </a:lnTo>
                <a:lnTo>
                  <a:pt x="694180" y="2400300"/>
                </a:lnTo>
                <a:lnTo>
                  <a:pt x="671153" y="2438400"/>
                </a:lnTo>
                <a:lnTo>
                  <a:pt x="648474" y="2476500"/>
                </a:lnTo>
                <a:lnTo>
                  <a:pt x="626145" y="2514600"/>
                </a:lnTo>
                <a:lnTo>
                  <a:pt x="604170" y="2552700"/>
                </a:lnTo>
                <a:lnTo>
                  <a:pt x="582549" y="2603500"/>
                </a:lnTo>
                <a:lnTo>
                  <a:pt x="561284" y="2641600"/>
                </a:lnTo>
                <a:lnTo>
                  <a:pt x="540379" y="2679700"/>
                </a:lnTo>
                <a:lnTo>
                  <a:pt x="519835" y="2717800"/>
                </a:lnTo>
                <a:lnTo>
                  <a:pt x="499654" y="2755900"/>
                </a:lnTo>
                <a:lnTo>
                  <a:pt x="479839" y="2794000"/>
                </a:lnTo>
                <a:lnTo>
                  <a:pt x="460391" y="2844800"/>
                </a:lnTo>
                <a:lnTo>
                  <a:pt x="441313" y="2882900"/>
                </a:lnTo>
                <a:lnTo>
                  <a:pt x="422606" y="2921000"/>
                </a:lnTo>
                <a:lnTo>
                  <a:pt x="404274" y="2959100"/>
                </a:lnTo>
                <a:lnTo>
                  <a:pt x="386317" y="3009900"/>
                </a:lnTo>
                <a:lnTo>
                  <a:pt x="368739" y="3048000"/>
                </a:lnTo>
                <a:lnTo>
                  <a:pt x="351542" y="3086100"/>
                </a:lnTo>
                <a:lnTo>
                  <a:pt x="334726" y="3136900"/>
                </a:lnTo>
                <a:lnTo>
                  <a:pt x="318295" y="3175000"/>
                </a:lnTo>
                <a:lnTo>
                  <a:pt x="302252" y="3225800"/>
                </a:lnTo>
                <a:lnTo>
                  <a:pt x="286597" y="3263900"/>
                </a:lnTo>
                <a:lnTo>
                  <a:pt x="271332" y="3302000"/>
                </a:lnTo>
                <a:lnTo>
                  <a:pt x="256462" y="3352800"/>
                </a:lnTo>
                <a:lnTo>
                  <a:pt x="241986" y="3390900"/>
                </a:lnTo>
                <a:lnTo>
                  <a:pt x="227908" y="3441700"/>
                </a:lnTo>
                <a:lnTo>
                  <a:pt x="214229" y="3479800"/>
                </a:lnTo>
                <a:lnTo>
                  <a:pt x="200952" y="3530600"/>
                </a:lnTo>
                <a:lnTo>
                  <a:pt x="188079" y="3568700"/>
                </a:lnTo>
                <a:lnTo>
                  <a:pt x="175612" y="3619500"/>
                </a:lnTo>
                <a:lnTo>
                  <a:pt x="163553" y="3657600"/>
                </a:lnTo>
                <a:lnTo>
                  <a:pt x="151904" y="3708400"/>
                </a:lnTo>
                <a:lnTo>
                  <a:pt x="140668" y="3746500"/>
                </a:lnTo>
                <a:lnTo>
                  <a:pt x="129846" y="3797300"/>
                </a:lnTo>
                <a:lnTo>
                  <a:pt x="119441" y="3835400"/>
                </a:lnTo>
                <a:lnTo>
                  <a:pt x="109454" y="3886200"/>
                </a:lnTo>
                <a:lnTo>
                  <a:pt x="99889" y="3924300"/>
                </a:lnTo>
                <a:lnTo>
                  <a:pt x="90746" y="3975100"/>
                </a:lnTo>
                <a:lnTo>
                  <a:pt x="82029" y="4025900"/>
                </a:lnTo>
                <a:lnTo>
                  <a:pt x="73738" y="4064000"/>
                </a:lnTo>
                <a:lnTo>
                  <a:pt x="65878" y="4114800"/>
                </a:lnTo>
                <a:lnTo>
                  <a:pt x="58449" y="4165600"/>
                </a:lnTo>
                <a:lnTo>
                  <a:pt x="51453" y="4203700"/>
                </a:lnTo>
                <a:lnTo>
                  <a:pt x="44894" y="4254500"/>
                </a:lnTo>
                <a:lnTo>
                  <a:pt x="38772" y="4305300"/>
                </a:lnTo>
                <a:lnTo>
                  <a:pt x="33091" y="4343400"/>
                </a:lnTo>
                <a:lnTo>
                  <a:pt x="27852" y="4394200"/>
                </a:lnTo>
                <a:lnTo>
                  <a:pt x="23057" y="4445000"/>
                </a:lnTo>
                <a:lnTo>
                  <a:pt x="18709" y="4483100"/>
                </a:lnTo>
                <a:lnTo>
                  <a:pt x="14809" y="4533900"/>
                </a:lnTo>
                <a:lnTo>
                  <a:pt x="11360" y="4584700"/>
                </a:lnTo>
                <a:lnTo>
                  <a:pt x="8364" y="4635500"/>
                </a:lnTo>
                <a:lnTo>
                  <a:pt x="5823" y="4673600"/>
                </a:lnTo>
                <a:lnTo>
                  <a:pt x="3740" y="4724400"/>
                </a:lnTo>
                <a:lnTo>
                  <a:pt x="2115" y="4775200"/>
                </a:lnTo>
                <a:lnTo>
                  <a:pt x="952" y="4826000"/>
                </a:lnTo>
                <a:lnTo>
                  <a:pt x="253" y="4876800"/>
                </a:lnTo>
                <a:lnTo>
                  <a:pt x="0" y="4914900"/>
                </a:lnTo>
                <a:lnTo>
                  <a:pt x="253" y="4965700"/>
                </a:lnTo>
                <a:lnTo>
                  <a:pt x="952" y="5016500"/>
                </a:lnTo>
                <a:lnTo>
                  <a:pt x="2115" y="5067300"/>
                </a:lnTo>
                <a:lnTo>
                  <a:pt x="3740" y="5118100"/>
                </a:lnTo>
                <a:lnTo>
                  <a:pt x="5823" y="5156200"/>
                </a:lnTo>
                <a:lnTo>
                  <a:pt x="8364" y="5207000"/>
                </a:lnTo>
                <a:lnTo>
                  <a:pt x="11360" y="5257800"/>
                </a:lnTo>
                <a:lnTo>
                  <a:pt x="14809" y="5308600"/>
                </a:lnTo>
                <a:lnTo>
                  <a:pt x="18709" y="5346700"/>
                </a:lnTo>
                <a:lnTo>
                  <a:pt x="23057" y="5397500"/>
                </a:lnTo>
                <a:lnTo>
                  <a:pt x="27852" y="5448300"/>
                </a:lnTo>
                <a:lnTo>
                  <a:pt x="33091" y="5499100"/>
                </a:lnTo>
                <a:lnTo>
                  <a:pt x="38772" y="5537200"/>
                </a:lnTo>
                <a:lnTo>
                  <a:pt x="44894" y="5588000"/>
                </a:lnTo>
                <a:lnTo>
                  <a:pt x="51453" y="5638800"/>
                </a:lnTo>
                <a:lnTo>
                  <a:pt x="58449" y="5676900"/>
                </a:lnTo>
                <a:lnTo>
                  <a:pt x="65878" y="5727700"/>
                </a:lnTo>
                <a:lnTo>
                  <a:pt x="73738" y="5778500"/>
                </a:lnTo>
                <a:lnTo>
                  <a:pt x="82029" y="5816600"/>
                </a:lnTo>
                <a:lnTo>
                  <a:pt x="90746" y="5867400"/>
                </a:lnTo>
                <a:lnTo>
                  <a:pt x="99889" y="5905500"/>
                </a:lnTo>
                <a:lnTo>
                  <a:pt x="109454" y="5956300"/>
                </a:lnTo>
                <a:lnTo>
                  <a:pt x="119441" y="6007100"/>
                </a:lnTo>
                <a:lnTo>
                  <a:pt x="129846" y="6045200"/>
                </a:lnTo>
                <a:lnTo>
                  <a:pt x="140668" y="6096000"/>
                </a:lnTo>
                <a:lnTo>
                  <a:pt x="151904" y="6134100"/>
                </a:lnTo>
                <a:lnTo>
                  <a:pt x="163553" y="6184900"/>
                </a:lnTo>
                <a:lnTo>
                  <a:pt x="175612" y="6223000"/>
                </a:lnTo>
                <a:lnTo>
                  <a:pt x="188079" y="6273800"/>
                </a:lnTo>
                <a:lnTo>
                  <a:pt x="200952" y="6311900"/>
                </a:lnTo>
                <a:lnTo>
                  <a:pt x="214229" y="6362700"/>
                </a:lnTo>
                <a:lnTo>
                  <a:pt x="227908" y="6400800"/>
                </a:lnTo>
                <a:lnTo>
                  <a:pt x="241986" y="6451600"/>
                </a:lnTo>
                <a:lnTo>
                  <a:pt x="256462" y="6489700"/>
                </a:lnTo>
                <a:lnTo>
                  <a:pt x="271332" y="6540500"/>
                </a:lnTo>
                <a:lnTo>
                  <a:pt x="286597" y="6578600"/>
                </a:lnTo>
                <a:lnTo>
                  <a:pt x="302252" y="6616700"/>
                </a:lnTo>
                <a:lnTo>
                  <a:pt x="318295" y="6667500"/>
                </a:lnTo>
                <a:lnTo>
                  <a:pt x="334726" y="6705600"/>
                </a:lnTo>
                <a:lnTo>
                  <a:pt x="351542" y="6743700"/>
                </a:lnTo>
                <a:lnTo>
                  <a:pt x="368739" y="6794500"/>
                </a:lnTo>
                <a:lnTo>
                  <a:pt x="386317" y="6832600"/>
                </a:lnTo>
                <a:lnTo>
                  <a:pt x="404274" y="6870700"/>
                </a:lnTo>
                <a:lnTo>
                  <a:pt x="422606" y="6921500"/>
                </a:lnTo>
                <a:lnTo>
                  <a:pt x="441313" y="6959600"/>
                </a:lnTo>
                <a:lnTo>
                  <a:pt x="460391" y="6997700"/>
                </a:lnTo>
                <a:lnTo>
                  <a:pt x="479839" y="7035800"/>
                </a:lnTo>
                <a:lnTo>
                  <a:pt x="499654" y="7086600"/>
                </a:lnTo>
                <a:lnTo>
                  <a:pt x="519835" y="7124700"/>
                </a:lnTo>
                <a:lnTo>
                  <a:pt x="540379" y="7162800"/>
                </a:lnTo>
                <a:lnTo>
                  <a:pt x="561284" y="7200900"/>
                </a:lnTo>
                <a:lnTo>
                  <a:pt x="582549" y="7239000"/>
                </a:lnTo>
                <a:lnTo>
                  <a:pt x="604170" y="7277100"/>
                </a:lnTo>
                <a:lnTo>
                  <a:pt x="626145" y="7327900"/>
                </a:lnTo>
                <a:lnTo>
                  <a:pt x="648474" y="7366000"/>
                </a:lnTo>
                <a:lnTo>
                  <a:pt x="671153" y="7404100"/>
                </a:lnTo>
                <a:lnTo>
                  <a:pt x="694180" y="7442200"/>
                </a:lnTo>
                <a:lnTo>
                  <a:pt x="717554" y="7480300"/>
                </a:lnTo>
                <a:lnTo>
                  <a:pt x="741271" y="7518400"/>
                </a:lnTo>
                <a:lnTo>
                  <a:pt x="765330" y="7556500"/>
                </a:lnTo>
                <a:lnTo>
                  <a:pt x="789730" y="7594600"/>
                </a:lnTo>
                <a:lnTo>
                  <a:pt x="814467" y="7632700"/>
                </a:lnTo>
                <a:lnTo>
                  <a:pt x="839539" y="7670800"/>
                </a:lnTo>
                <a:lnTo>
                  <a:pt x="864945" y="7708900"/>
                </a:lnTo>
                <a:lnTo>
                  <a:pt x="890682" y="7747000"/>
                </a:lnTo>
                <a:lnTo>
                  <a:pt x="916748" y="7785100"/>
                </a:lnTo>
                <a:lnTo>
                  <a:pt x="943141" y="7810500"/>
                </a:lnTo>
                <a:lnTo>
                  <a:pt x="969859" y="7848600"/>
                </a:lnTo>
                <a:lnTo>
                  <a:pt x="996900" y="7886700"/>
                </a:lnTo>
                <a:lnTo>
                  <a:pt x="1024261" y="7924800"/>
                </a:lnTo>
                <a:lnTo>
                  <a:pt x="1051941" y="7962900"/>
                </a:lnTo>
                <a:lnTo>
                  <a:pt x="1079937" y="8001000"/>
                </a:lnTo>
                <a:lnTo>
                  <a:pt x="1108247" y="8026400"/>
                </a:lnTo>
                <a:lnTo>
                  <a:pt x="1136870" y="8064500"/>
                </a:lnTo>
                <a:lnTo>
                  <a:pt x="1165802" y="8102600"/>
                </a:lnTo>
                <a:lnTo>
                  <a:pt x="1195042" y="8128000"/>
                </a:lnTo>
                <a:lnTo>
                  <a:pt x="1224588" y="8166100"/>
                </a:lnTo>
                <a:lnTo>
                  <a:pt x="1254437" y="8204200"/>
                </a:lnTo>
                <a:lnTo>
                  <a:pt x="1284587" y="8229600"/>
                </a:lnTo>
                <a:lnTo>
                  <a:pt x="1315037" y="8267700"/>
                </a:lnTo>
                <a:lnTo>
                  <a:pt x="1345784" y="8305800"/>
                </a:lnTo>
                <a:lnTo>
                  <a:pt x="1376826" y="8331200"/>
                </a:lnTo>
                <a:lnTo>
                  <a:pt x="1408160" y="8369300"/>
                </a:lnTo>
                <a:lnTo>
                  <a:pt x="1439786" y="8394700"/>
                </a:lnTo>
                <a:lnTo>
                  <a:pt x="1471700" y="8432800"/>
                </a:lnTo>
                <a:lnTo>
                  <a:pt x="1503900" y="8458200"/>
                </a:lnTo>
                <a:lnTo>
                  <a:pt x="1536385" y="8496300"/>
                </a:lnTo>
                <a:lnTo>
                  <a:pt x="1602199" y="8547100"/>
                </a:lnTo>
                <a:lnTo>
                  <a:pt x="1635523" y="8585200"/>
                </a:lnTo>
                <a:lnTo>
                  <a:pt x="1702998" y="8636000"/>
                </a:lnTo>
                <a:lnTo>
                  <a:pt x="1737144" y="8674100"/>
                </a:lnTo>
                <a:lnTo>
                  <a:pt x="1841188" y="8750300"/>
                </a:lnTo>
                <a:lnTo>
                  <a:pt x="1876398" y="8788400"/>
                </a:lnTo>
                <a:lnTo>
                  <a:pt x="1983586" y="8864600"/>
                </a:lnTo>
                <a:lnTo>
                  <a:pt x="2130054" y="8966200"/>
                </a:lnTo>
                <a:lnTo>
                  <a:pt x="2280456" y="9067800"/>
                </a:lnTo>
                <a:lnTo>
                  <a:pt x="2434655" y="9169400"/>
                </a:lnTo>
                <a:lnTo>
                  <a:pt x="2473783" y="9182100"/>
                </a:lnTo>
                <a:lnTo>
                  <a:pt x="2592516" y="9258300"/>
                </a:lnTo>
                <a:lnTo>
                  <a:pt x="2632537" y="9271000"/>
                </a:lnTo>
                <a:lnTo>
                  <a:pt x="2713231" y="9321800"/>
                </a:lnTo>
                <a:lnTo>
                  <a:pt x="2753901" y="9334500"/>
                </a:lnTo>
                <a:lnTo>
                  <a:pt x="2794781" y="9359900"/>
                </a:lnTo>
                <a:lnTo>
                  <a:pt x="2835872" y="9372600"/>
                </a:lnTo>
                <a:lnTo>
                  <a:pt x="2877170" y="9398000"/>
                </a:lnTo>
                <a:lnTo>
                  <a:pt x="2918673" y="9410700"/>
                </a:lnTo>
                <a:lnTo>
                  <a:pt x="2960379" y="9436100"/>
                </a:lnTo>
                <a:lnTo>
                  <a:pt x="3044393" y="9461500"/>
                </a:lnTo>
                <a:lnTo>
                  <a:pt x="3086696" y="9486900"/>
                </a:lnTo>
                <a:lnTo>
                  <a:pt x="3171884" y="9512300"/>
                </a:lnTo>
                <a:lnTo>
                  <a:pt x="3214765" y="9537700"/>
                </a:lnTo>
                <a:lnTo>
                  <a:pt x="3388149" y="9588500"/>
                </a:lnTo>
                <a:lnTo>
                  <a:pt x="3431949" y="9613900"/>
                </a:lnTo>
                <a:lnTo>
                  <a:pt x="3698407" y="9690100"/>
                </a:lnTo>
                <a:lnTo>
                  <a:pt x="3743406" y="9690100"/>
                </a:lnTo>
                <a:lnTo>
                  <a:pt x="3925006" y="9740900"/>
                </a:lnTo>
                <a:lnTo>
                  <a:pt x="3970796" y="9740900"/>
                </a:lnTo>
                <a:lnTo>
                  <a:pt x="4062831" y="9766300"/>
                </a:lnTo>
                <a:lnTo>
                  <a:pt x="4109071" y="9766300"/>
                </a:lnTo>
                <a:lnTo>
                  <a:pt x="4155457" y="9779000"/>
                </a:lnTo>
                <a:lnTo>
                  <a:pt x="4201986" y="9779000"/>
                </a:lnTo>
                <a:lnTo>
                  <a:pt x="4248656" y="9791700"/>
                </a:lnTo>
                <a:lnTo>
                  <a:pt x="4295466" y="9791700"/>
                </a:lnTo>
                <a:lnTo>
                  <a:pt x="4342412" y="9804400"/>
                </a:lnTo>
                <a:lnTo>
                  <a:pt x="4389494" y="9804400"/>
                </a:lnTo>
                <a:lnTo>
                  <a:pt x="4436708" y="9817100"/>
                </a:lnTo>
                <a:lnTo>
                  <a:pt x="4531526" y="9817100"/>
                </a:lnTo>
                <a:lnTo>
                  <a:pt x="4579126" y="9829800"/>
                </a:lnTo>
                <a:lnTo>
                  <a:pt x="4931786" y="9829800"/>
                </a:lnTo>
                <a:lnTo>
                  <a:pt x="4931786" y="9486900"/>
                </a:lnTo>
                <a:lnTo>
                  <a:pt x="4722985" y="9486900"/>
                </a:lnTo>
                <a:lnTo>
                  <a:pt x="4675119" y="9474200"/>
                </a:lnTo>
                <a:lnTo>
                  <a:pt x="4532300" y="9474200"/>
                </a:lnTo>
                <a:lnTo>
                  <a:pt x="4484962" y="9461500"/>
                </a:lnTo>
                <a:lnTo>
                  <a:pt x="4390702" y="9461500"/>
                </a:lnTo>
                <a:lnTo>
                  <a:pt x="4343786" y="9448800"/>
                </a:lnTo>
                <a:lnTo>
                  <a:pt x="4297016" y="9448800"/>
                </a:lnTo>
                <a:lnTo>
                  <a:pt x="4250393" y="9436100"/>
                </a:lnTo>
                <a:lnTo>
                  <a:pt x="4203921" y="9436100"/>
                </a:lnTo>
                <a:lnTo>
                  <a:pt x="4111440" y="9410700"/>
                </a:lnTo>
                <a:lnTo>
                  <a:pt x="4065435" y="9410700"/>
                </a:lnTo>
                <a:lnTo>
                  <a:pt x="3928394" y="9372600"/>
                </a:lnTo>
                <a:lnTo>
                  <a:pt x="3883047" y="9372600"/>
                </a:lnTo>
                <a:lnTo>
                  <a:pt x="3439369" y="9245600"/>
                </a:lnTo>
                <a:lnTo>
                  <a:pt x="3396035" y="9220200"/>
                </a:lnTo>
                <a:lnTo>
                  <a:pt x="3267233" y="9182100"/>
                </a:lnTo>
                <a:lnTo>
                  <a:pt x="3224707" y="9156700"/>
                </a:lnTo>
                <a:lnTo>
                  <a:pt x="3140282" y="9131300"/>
                </a:lnTo>
                <a:lnTo>
                  <a:pt x="3098387" y="9105900"/>
                </a:lnTo>
                <a:lnTo>
                  <a:pt x="3056708" y="9093200"/>
                </a:lnTo>
                <a:lnTo>
                  <a:pt x="3015247" y="9067800"/>
                </a:lnTo>
                <a:lnTo>
                  <a:pt x="2974006" y="9055100"/>
                </a:lnTo>
                <a:lnTo>
                  <a:pt x="2932989" y="9029700"/>
                </a:lnTo>
                <a:lnTo>
                  <a:pt x="2892197" y="9017000"/>
                </a:lnTo>
                <a:lnTo>
                  <a:pt x="2811299" y="8966200"/>
                </a:lnTo>
                <a:lnTo>
                  <a:pt x="2771199" y="8953500"/>
                </a:lnTo>
                <a:lnTo>
                  <a:pt x="2691707" y="8902700"/>
                </a:lnTo>
                <a:lnTo>
                  <a:pt x="2652320" y="8890000"/>
                </a:lnTo>
                <a:lnTo>
                  <a:pt x="2497228" y="8788400"/>
                </a:lnTo>
                <a:lnTo>
                  <a:pt x="2346184" y="8686800"/>
                </a:lnTo>
                <a:lnTo>
                  <a:pt x="2235652" y="8610600"/>
                </a:lnTo>
                <a:lnTo>
                  <a:pt x="2127554" y="8534400"/>
                </a:lnTo>
                <a:lnTo>
                  <a:pt x="2056875" y="8483600"/>
                </a:lnTo>
                <a:lnTo>
                  <a:pt x="2021958" y="8445500"/>
                </a:lnTo>
                <a:lnTo>
                  <a:pt x="1952983" y="8394700"/>
                </a:lnTo>
                <a:lnTo>
                  <a:pt x="1918930" y="8356600"/>
                </a:lnTo>
                <a:lnTo>
                  <a:pt x="1851704" y="8305800"/>
                </a:lnTo>
                <a:lnTo>
                  <a:pt x="1818537" y="8267700"/>
                </a:lnTo>
                <a:lnTo>
                  <a:pt x="1785671" y="8242300"/>
                </a:lnTo>
                <a:lnTo>
                  <a:pt x="1753107" y="8204200"/>
                </a:lnTo>
                <a:lnTo>
                  <a:pt x="1688897" y="8153400"/>
                </a:lnTo>
                <a:lnTo>
                  <a:pt x="1657257" y="8115300"/>
                </a:lnTo>
                <a:lnTo>
                  <a:pt x="1625929" y="8077200"/>
                </a:lnTo>
                <a:lnTo>
                  <a:pt x="1594917" y="8051800"/>
                </a:lnTo>
                <a:lnTo>
                  <a:pt x="1564223" y="8013700"/>
                </a:lnTo>
                <a:lnTo>
                  <a:pt x="1533849" y="7988300"/>
                </a:lnTo>
                <a:lnTo>
                  <a:pt x="1503798" y="7950200"/>
                </a:lnTo>
                <a:lnTo>
                  <a:pt x="1474072" y="7912100"/>
                </a:lnTo>
                <a:lnTo>
                  <a:pt x="1444673" y="7886700"/>
                </a:lnTo>
                <a:lnTo>
                  <a:pt x="1415606" y="7848600"/>
                </a:lnTo>
                <a:lnTo>
                  <a:pt x="1386870" y="7810500"/>
                </a:lnTo>
                <a:lnTo>
                  <a:pt x="1358471" y="7785100"/>
                </a:lnTo>
                <a:lnTo>
                  <a:pt x="1330409" y="7747000"/>
                </a:lnTo>
                <a:lnTo>
                  <a:pt x="1302687" y="7708900"/>
                </a:lnTo>
                <a:lnTo>
                  <a:pt x="1275308" y="7670800"/>
                </a:lnTo>
                <a:lnTo>
                  <a:pt x="1248274" y="7632700"/>
                </a:lnTo>
                <a:lnTo>
                  <a:pt x="1221588" y="7594600"/>
                </a:lnTo>
                <a:lnTo>
                  <a:pt x="1195253" y="7569200"/>
                </a:lnTo>
                <a:lnTo>
                  <a:pt x="1169270" y="7531100"/>
                </a:lnTo>
                <a:lnTo>
                  <a:pt x="1143642" y="7493000"/>
                </a:lnTo>
                <a:lnTo>
                  <a:pt x="1118372" y="7454900"/>
                </a:lnTo>
                <a:lnTo>
                  <a:pt x="1093462" y="7416800"/>
                </a:lnTo>
                <a:lnTo>
                  <a:pt x="1068915" y="7378700"/>
                </a:lnTo>
                <a:lnTo>
                  <a:pt x="1044733" y="7340600"/>
                </a:lnTo>
                <a:lnTo>
                  <a:pt x="1020919" y="7302500"/>
                </a:lnTo>
                <a:lnTo>
                  <a:pt x="997476" y="7264400"/>
                </a:lnTo>
                <a:lnTo>
                  <a:pt x="974404" y="7226300"/>
                </a:lnTo>
                <a:lnTo>
                  <a:pt x="951708" y="7188200"/>
                </a:lnTo>
                <a:lnTo>
                  <a:pt x="929390" y="7150100"/>
                </a:lnTo>
                <a:lnTo>
                  <a:pt x="907452" y="7099300"/>
                </a:lnTo>
                <a:lnTo>
                  <a:pt x="885897" y="7061200"/>
                </a:lnTo>
                <a:lnTo>
                  <a:pt x="864727" y="7023100"/>
                </a:lnTo>
                <a:lnTo>
                  <a:pt x="843944" y="6985000"/>
                </a:lnTo>
                <a:lnTo>
                  <a:pt x="823552" y="6946900"/>
                </a:lnTo>
                <a:lnTo>
                  <a:pt x="803552" y="6908800"/>
                </a:lnTo>
                <a:lnTo>
                  <a:pt x="783948" y="6858000"/>
                </a:lnTo>
                <a:lnTo>
                  <a:pt x="764741" y="6819900"/>
                </a:lnTo>
                <a:lnTo>
                  <a:pt x="745934" y="6781800"/>
                </a:lnTo>
                <a:lnTo>
                  <a:pt x="727530" y="6743700"/>
                </a:lnTo>
                <a:lnTo>
                  <a:pt x="709532" y="6692900"/>
                </a:lnTo>
                <a:lnTo>
                  <a:pt x="691940" y="6654800"/>
                </a:lnTo>
                <a:lnTo>
                  <a:pt x="674759" y="6616700"/>
                </a:lnTo>
                <a:lnTo>
                  <a:pt x="657991" y="6565900"/>
                </a:lnTo>
                <a:lnTo>
                  <a:pt x="641638" y="6527800"/>
                </a:lnTo>
                <a:lnTo>
                  <a:pt x="625702" y="6477000"/>
                </a:lnTo>
                <a:lnTo>
                  <a:pt x="610186" y="6438900"/>
                </a:lnTo>
                <a:lnTo>
                  <a:pt x="595093" y="6400800"/>
                </a:lnTo>
                <a:lnTo>
                  <a:pt x="580425" y="6350000"/>
                </a:lnTo>
                <a:lnTo>
                  <a:pt x="566185" y="6311900"/>
                </a:lnTo>
                <a:lnTo>
                  <a:pt x="552375" y="6261100"/>
                </a:lnTo>
                <a:lnTo>
                  <a:pt x="538997" y="6223000"/>
                </a:lnTo>
                <a:lnTo>
                  <a:pt x="526055" y="6172200"/>
                </a:lnTo>
                <a:lnTo>
                  <a:pt x="513550" y="6134100"/>
                </a:lnTo>
                <a:lnTo>
                  <a:pt x="501485" y="6083300"/>
                </a:lnTo>
                <a:lnTo>
                  <a:pt x="489863" y="6045200"/>
                </a:lnTo>
                <a:lnTo>
                  <a:pt x="478686" y="5994400"/>
                </a:lnTo>
                <a:lnTo>
                  <a:pt x="467956" y="5956300"/>
                </a:lnTo>
                <a:lnTo>
                  <a:pt x="457676" y="5905500"/>
                </a:lnTo>
                <a:lnTo>
                  <a:pt x="447849" y="5867400"/>
                </a:lnTo>
                <a:lnTo>
                  <a:pt x="438477" y="5816600"/>
                </a:lnTo>
                <a:lnTo>
                  <a:pt x="429563" y="5765800"/>
                </a:lnTo>
                <a:lnTo>
                  <a:pt x="421109" y="5727700"/>
                </a:lnTo>
                <a:lnTo>
                  <a:pt x="413117" y="5676900"/>
                </a:lnTo>
                <a:lnTo>
                  <a:pt x="405590" y="5626100"/>
                </a:lnTo>
                <a:lnTo>
                  <a:pt x="398531" y="5588000"/>
                </a:lnTo>
                <a:lnTo>
                  <a:pt x="391941" y="5537200"/>
                </a:lnTo>
                <a:lnTo>
                  <a:pt x="385824" y="5486400"/>
                </a:lnTo>
                <a:lnTo>
                  <a:pt x="380183" y="5448300"/>
                </a:lnTo>
                <a:lnTo>
                  <a:pt x="375018" y="5397500"/>
                </a:lnTo>
                <a:lnTo>
                  <a:pt x="370334" y="5346700"/>
                </a:lnTo>
                <a:lnTo>
                  <a:pt x="366132" y="5308600"/>
                </a:lnTo>
                <a:lnTo>
                  <a:pt x="362415" y="5257800"/>
                </a:lnTo>
                <a:lnTo>
                  <a:pt x="359186" y="5207000"/>
                </a:lnTo>
                <a:lnTo>
                  <a:pt x="356447" y="5156200"/>
                </a:lnTo>
                <a:lnTo>
                  <a:pt x="354200" y="5118100"/>
                </a:lnTo>
                <a:lnTo>
                  <a:pt x="352448" y="5067300"/>
                </a:lnTo>
                <a:lnTo>
                  <a:pt x="351193" y="5016500"/>
                </a:lnTo>
                <a:lnTo>
                  <a:pt x="350439" y="4965700"/>
                </a:lnTo>
                <a:lnTo>
                  <a:pt x="350187" y="4914900"/>
                </a:lnTo>
                <a:lnTo>
                  <a:pt x="350439" y="4876800"/>
                </a:lnTo>
                <a:lnTo>
                  <a:pt x="351193" y="4826000"/>
                </a:lnTo>
                <a:lnTo>
                  <a:pt x="352448" y="4775200"/>
                </a:lnTo>
                <a:lnTo>
                  <a:pt x="354200" y="4724400"/>
                </a:lnTo>
                <a:lnTo>
                  <a:pt x="356447" y="4673600"/>
                </a:lnTo>
                <a:lnTo>
                  <a:pt x="359186" y="4635500"/>
                </a:lnTo>
                <a:lnTo>
                  <a:pt x="362415" y="4584700"/>
                </a:lnTo>
                <a:lnTo>
                  <a:pt x="366132" y="4533900"/>
                </a:lnTo>
                <a:lnTo>
                  <a:pt x="370334" y="4495800"/>
                </a:lnTo>
                <a:lnTo>
                  <a:pt x="375018" y="4445000"/>
                </a:lnTo>
                <a:lnTo>
                  <a:pt x="380183" y="4394200"/>
                </a:lnTo>
                <a:lnTo>
                  <a:pt x="385824" y="4343400"/>
                </a:lnTo>
                <a:lnTo>
                  <a:pt x="391941" y="4305300"/>
                </a:lnTo>
                <a:lnTo>
                  <a:pt x="398531" y="4254500"/>
                </a:lnTo>
                <a:lnTo>
                  <a:pt x="405590" y="4203700"/>
                </a:lnTo>
                <a:lnTo>
                  <a:pt x="413117" y="4165600"/>
                </a:lnTo>
                <a:lnTo>
                  <a:pt x="421109" y="4114800"/>
                </a:lnTo>
                <a:lnTo>
                  <a:pt x="429563" y="4064000"/>
                </a:lnTo>
                <a:lnTo>
                  <a:pt x="438477" y="4025900"/>
                </a:lnTo>
                <a:lnTo>
                  <a:pt x="447849" y="3975100"/>
                </a:lnTo>
                <a:lnTo>
                  <a:pt x="457676" y="3937000"/>
                </a:lnTo>
                <a:lnTo>
                  <a:pt x="467956" y="3886200"/>
                </a:lnTo>
                <a:lnTo>
                  <a:pt x="478686" y="3848100"/>
                </a:lnTo>
                <a:lnTo>
                  <a:pt x="489863" y="3797300"/>
                </a:lnTo>
                <a:lnTo>
                  <a:pt x="501485" y="3746500"/>
                </a:lnTo>
                <a:lnTo>
                  <a:pt x="513550" y="3708400"/>
                </a:lnTo>
                <a:lnTo>
                  <a:pt x="526055" y="3657600"/>
                </a:lnTo>
                <a:lnTo>
                  <a:pt x="538997" y="3619500"/>
                </a:lnTo>
                <a:lnTo>
                  <a:pt x="552375" y="3581400"/>
                </a:lnTo>
                <a:lnTo>
                  <a:pt x="566185" y="3530600"/>
                </a:lnTo>
                <a:lnTo>
                  <a:pt x="580425" y="3492500"/>
                </a:lnTo>
                <a:lnTo>
                  <a:pt x="595093" y="3441700"/>
                </a:lnTo>
                <a:lnTo>
                  <a:pt x="610186" y="3403600"/>
                </a:lnTo>
                <a:lnTo>
                  <a:pt x="625702" y="3352800"/>
                </a:lnTo>
                <a:lnTo>
                  <a:pt x="641638" y="3314700"/>
                </a:lnTo>
                <a:lnTo>
                  <a:pt x="657991" y="3276600"/>
                </a:lnTo>
                <a:lnTo>
                  <a:pt x="674759" y="3225800"/>
                </a:lnTo>
                <a:lnTo>
                  <a:pt x="691940" y="3187700"/>
                </a:lnTo>
                <a:lnTo>
                  <a:pt x="709532" y="3149600"/>
                </a:lnTo>
                <a:lnTo>
                  <a:pt x="727530" y="3098800"/>
                </a:lnTo>
                <a:lnTo>
                  <a:pt x="745934" y="3060700"/>
                </a:lnTo>
                <a:lnTo>
                  <a:pt x="764741" y="3022600"/>
                </a:lnTo>
                <a:lnTo>
                  <a:pt x="783948" y="2984500"/>
                </a:lnTo>
                <a:lnTo>
                  <a:pt x="803552" y="2933700"/>
                </a:lnTo>
                <a:lnTo>
                  <a:pt x="823552" y="2895600"/>
                </a:lnTo>
                <a:lnTo>
                  <a:pt x="843944" y="2857500"/>
                </a:lnTo>
                <a:lnTo>
                  <a:pt x="864727" y="2819400"/>
                </a:lnTo>
                <a:lnTo>
                  <a:pt x="885897" y="2781300"/>
                </a:lnTo>
                <a:lnTo>
                  <a:pt x="907452" y="2730500"/>
                </a:lnTo>
                <a:lnTo>
                  <a:pt x="929390" y="2692400"/>
                </a:lnTo>
                <a:lnTo>
                  <a:pt x="951708" y="2654300"/>
                </a:lnTo>
                <a:lnTo>
                  <a:pt x="974404" y="2616200"/>
                </a:lnTo>
                <a:lnTo>
                  <a:pt x="997476" y="2578100"/>
                </a:lnTo>
                <a:lnTo>
                  <a:pt x="1020919" y="2540000"/>
                </a:lnTo>
                <a:lnTo>
                  <a:pt x="1044733" y="2501900"/>
                </a:lnTo>
                <a:lnTo>
                  <a:pt x="1068915" y="2463800"/>
                </a:lnTo>
                <a:lnTo>
                  <a:pt x="1093462" y="2425700"/>
                </a:lnTo>
                <a:lnTo>
                  <a:pt x="1118372" y="2387600"/>
                </a:lnTo>
                <a:lnTo>
                  <a:pt x="1143642" y="2349500"/>
                </a:lnTo>
                <a:lnTo>
                  <a:pt x="1169270" y="2311400"/>
                </a:lnTo>
                <a:lnTo>
                  <a:pt x="1195253" y="2273300"/>
                </a:lnTo>
                <a:lnTo>
                  <a:pt x="1221588" y="2235200"/>
                </a:lnTo>
                <a:lnTo>
                  <a:pt x="1248274" y="2209800"/>
                </a:lnTo>
                <a:lnTo>
                  <a:pt x="1275308" y="2171700"/>
                </a:lnTo>
                <a:lnTo>
                  <a:pt x="1302687" y="2133600"/>
                </a:lnTo>
                <a:lnTo>
                  <a:pt x="1330409" y="2095500"/>
                </a:lnTo>
                <a:lnTo>
                  <a:pt x="1358471" y="2057400"/>
                </a:lnTo>
                <a:lnTo>
                  <a:pt x="1386870" y="2032000"/>
                </a:lnTo>
                <a:lnTo>
                  <a:pt x="1415606" y="1993900"/>
                </a:lnTo>
                <a:lnTo>
                  <a:pt x="1444673" y="1955800"/>
                </a:lnTo>
                <a:lnTo>
                  <a:pt x="1474072" y="1917700"/>
                </a:lnTo>
                <a:lnTo>
                  <a:pt x="1503798" y="1892300"/>
                </a:lnTo>
                <a:lnTo>
                  <a:pt x="1533849" y="1854200"/>
                </a:lnTo>
                <a:lnTo>
                  <a:pt x="1564223" y="1828800"/>
                </a:lnTo>
                <a:lnTo>
                  <a:pt x="1594917" y="1790700"/>
                </a:lnTo>
                <a:lnTo>
                  <a:pt x="1625929" y="1752600"/>
                </a:lnTo>
                <a:lnTo>
                  <a:pt x="1657257" y="1727200"/>
                </a:lnTo>
                <a:lnTo>
                  <a:pt x="1688897" y="1689100"/>
                </a:lnTo>
                <a:lnTo>
                  <a:pt x="1720848" y="1663700"/>
                </a:lnTo>
                <a:lnTo>
                  <a:pt x="1753107" y="1625600"/>
                </a:lnTo>
                <a:lnTo>
                  <a:pt x="1818537" y="1574800"/>
                </a:lnTo>
                <a:lnTo>
                  <a:pt x="1851704" y="1536700"/>
                </a:lnTo>
                <a:lnTo>
                  <a:pt x="1885169" y="1511300"/>
                </a:lnTo>
                <a:lnTo>
                  <a:pt x="1918930" y="1473200"/>
                </a:lnTo>
                <a:lnTo>
                  <a:pt x="2021958" y="1397000"/>
                </a:lnTo>
                <a:lnTo>
                  <a:pt x="2056875" y="1358900"/>
                </a:lnTo>
                <a:lnTo>
                  <a:pt x="2163312" y="1282700"/>
                </a:lnTo>
                <a:lnTo>
                  <a:pt x="2235652" y="1231900"/>
                </a:lnTo>
                <a:lnTo>
                  <a:pt x="2272229" y="1193800"/>
                </a:lnTo>
                <a:lnTo>
                  <a:pt x="2421190" y="1092200"/>
                </a:lnTo>
                <a:lnTo>
                  <a:pt x="2459081" y="1079500"/>
                </a:lnTo>
                <a:lnTo>
                  <a:pt x="2613176" y="977900"/>
                </a:lnTo>
                <a:lnTo>
                  <a:pt x="2652320" y="952500"/>
                </a:lnTo>
                <a:lnTo>
                  <a:pt x="2691707" y="939800"/>
                </a:lnTo>
                <a:lnTo>
                  <a:pt x="2811299" y="863600"/>
                </a:lnTo>
                <a:lnTo>
                  <a:pt x="2851633" y="850900"/>
                </a:lnTo>
                <a:lnTo>
                  <a:pt x="2892197" y="825500"/>
                </a:lnTo>
                <a:lnTo>
                  <a:pt x="2932989" y="812800"/>
                </a:lnTo>
                <a:lnTo>
                  <a:pt x="2974006" y="787400"/>
                </a:lnTo>
                <a:lnTo>
                  <a:pt x="3015247" y="774700"/>
                </a:lnTo>
                <a:lnTo>
                  <a:pt x="3056708" y="749300"/>
                </a:lnTo>
                <a:lnTo>
                  <a:pt x="3098387" y="736600"/>
                </a:lnTo>
                <a:lnTo>
                  <a:pt x="3140282" y="711200"/>
                </a:lnTo>
                <a:lnTo>
                  <a:pt x="3224707" y="685800"/>
                </a:lnTo>
                <a:lnTo>
                  <a:pt x="3267233" y="660400"/>
                </a:lnTo>
                <a:lnTo>
                  <a:pt x="3352900" y="635000"/>
                </a:lnTo>
                <a:lnTo>
                  <a:pt x="3396035" y="609600"/>
                </a:lnTo>
                <a:lnTo>
                  <a:pt x="3928394" y="457200"/>
                </a:lnTo>
                <a:lnTo>
                  <a:pt x="3973910" y="457200"/>
                </a:lnTo>
                <a:lnTo>
                  <a:pt x="4065435" y="431800"/>
                </a:lnTo>
                <a:lnTo>
                  <a:pt x="4111440" y="431800"/>
                </a:lnTo>
                <a:lnTo>
                  <a:pt x="4203921" y="406400"/>
                </a:lnTo>
                <a:lnTo>
                  <a:pt x="4250393" y="406400"/>
                </a:lnTo>
                <a:lnTo>
                  <a:pt x="4297016" y="393700"/>
                </a:lnTo>
                <a:lnTo>
                  <a:pt x="4343786" y="393700"/>
                </a:lnTo>
                <a:lnTo>
                  <a:pt x="4390702" y="381000"/>
                </a:lnTo>
                <a:lnTo>
                  <a:pt x="4484962" y="381000"/>
                </a:lnTo>
                <a:lnTo>
                  <a:pt x="4532300" y="368300"/>
                </a:lnTo>
                <a:lnTo>
                  <a:pt x="4627381" y="368300"/>
                </a:lnTo>
                <a:lnTo>
                  <a:pt x="4675119" y="355600"/>
                </a:lnTo>
                <a:lnTo>
                  <a:pt x="4931786" y="355600"/>
                </a:lnTo>
                <a:lnTo>
                  <a:pt x="4931786" y="0"/>
                </a:lnTo>
                <a:close/>
              </a:path>
              <a:path w="4932044" h="9829800">
                <a:moveTo>
                  <a:pt x="4931786" y="7632700"/>
                </a:moveTo>
                <a:lnTo>
                  <a:pt x="3906518" y="7632700"/>
                </a:lnTo>
                <a:lnTo>
                  <a:pt x="3906518" y="7975600"/>
                </a:lnTo>
                <a:lnTo>
                  <a:pt x="4931786" y="7975600"/>
                </a:lnTo>
                <a:lnTo>
                  <a:pt x="4931786" y="7632700"/>
                </a:lnTo>
                <a:close/>
              </a:path>
              <a:path w="4932044" h="9829800">
                <a:moveTo>
                  <a:pt x="4931786" y="6959600"/>
                </a:moveTo>
                <a:lnTo>
                  <a:pt x="3906518" y="6959600"/>
                </a:lnTo>
                <a:lnTo>
                  <a:pt x="3906518" y="7289800"/>
                </a:lnTo>
                <a:lnTo>
                  <a:pt x="4931786" y="7289800"/>
                </a:lnTo>
                <a:lnTo>
                  <a:pt x="4931786" y="6959600"/>
                </a:lnTo>
                <a:close/>
              </a:path>
              <a:path w="4932044" h="9829800">
                <a:moveTo>
                  <a:pt x="4931786" y="6273800"/>
                </a:moveTo>
                <a:lnTo>
                  <a:pt x="3906518" y="6273800"/>
                </a:lnTo>
                <a:lnTo>
                  <a:pt x="3906518" y="6616700"/>
                </a:lnTo>
                <a:lnTo>
                  <a:pt x="4931786" y="6616700"/>
                </a:lnTo>
                <a:lnTo>
                  <a:pt x="4931786" y="6273800"/>
                </a:lnTo>
                <a:close/>
              </a:path>
              <a:path w="4932044" h="9829800">
                <a:moveTo>
                  <a:pt x="4931786" y="5600700"/>
                </a:moveTo>
                <a:lnTo>
                  <a:pt x="3906518" y="5600700"/>
                </a:lnTo>
                <a:lnTo>
                  <a:pt x="3906518" y="5943600"/>
                </a:lnTo>
                <a:lnTo>
                  <a:pt x="4931786" y="5943600"/>
                </a:lnTo>
                <a:lnTo>
                  <a:pt x="4931786" y="5600700"/>
                </a:lnTo>
                <a:close/>
              </a:path>
              <a:path w="4932044" h="9829800">
                <a:moveTo>
                  <a:pt x="4931786" y="4914900"/>
                </a:moveTo>
                <a:lnTo>
                  <a:pt x="3906518" y="4914900"/>
                </a:lnTo>
                <a:lnTo>
                  <a:pt x="3906518" y="5257800"/>
                </a:lnTo>
                <a:lnTo>
                  <a:pt x="4931786" y="5257800"/>
                </a:lnTo>
                <a:lnTo>
                  <a:pt x="4931786" y="4914900"/>
                </a:lnTo>
                <a:close/>
              </a:path>
              <a:path w="4932044" h="9829800">
                <a:moveTo>
                  <a:pt x="4931786" y="4241800"/>
                </a:moveTo>
                <a:lnTo>
                  <a:pt x="3906518" y="4241800"/>
                </a:lnTo>
                <a:lnTo>
                  <a:pt x="3906518" y="4584700"/>
                </a:lnTo>
                <a:lnTo>
                  <a:pt x="4931786" y="4584700"/>
                </a:lnTo>
                <a:lnTo>
                  <a:pt x="4931786" y="4241800"/>
                </a:lnTo>
                <a:close/>
              </a:path>
              <a:path w="4932044" h="9829800">
                <a:moveTo>
                  <a:pt x="4931786" y="3568700"/>
                </a:moveTo>
                <a:lnTo>
                  <a:pt x="2493608" y="3568700"/>
                </a:lnTo>
                <a:lnTo>
                  <a:pt x="2493608" y="3898900"/>
                </a:lnTo>
                <a:lnTo>
                  <a:pt x="4931786" y="3898900"/>
                </a:lnTo>
                <a:lnTo>
                  <a:pt x="4931786" y="3568700"/>
                </a:lnTo>
                <a:close/>
              </a:path>
              <a:path w="4932044" h="9829800">
                <a:moveTo>
                  <a:pt x="4931786" y="2882900"/>
                </a:moveTo>
                <a:lnTo>
                  <a:pt x="2493608" y="2882900"/>
                </a:lnTo>
                <a:lnTo>
                  <a:pt x="2493608" y="3225800"/>
                </a:lnTo>
                <a:lnTo>
                  <a:pt x="4931786" y="3225800"/>
                </a:lnTo>
                <a:lnTo>
                  <a:pt x="4931786" y="2882900"/>
                </a:lnTo>
                <a:close/>
              </a:path>
              <a:path w="4932044" h="9829800">
                <a:moveTo>
                  <a:pt x="4931786" y="2209800"/>
                </a:moveTo>
                <a:lnTo>
                  <a:pt x="2493608" y="2209800"/>
                </a:lnTo>
                <a:lnTo>
                  <a:pt x="2493608" y="2552700"/>
                </a:lnTo>
                <a:lnTo>
                  <a:pt x="4931786" y="2552700"/>
                </a:lnTo>
                <a:lnTo>
                  <a:pt x="4931786" y="2209800"/>
                </a:lnTo>
                <a:close/>
              </a:path>
            </a:pathLst>
          </a:custGeom>
          <a:solidFill>
            <a:srgbClr val="E30613"/>
          </a:solidFill>
        </p:spPr>
        <p:txBody>
          <a:bodyPr wrap="square" lIns="0" tIns="0" rIns="0" bIns="0" rtlCol="0"/>
          <a:lstStyle/>
          <a:p>
            <a:endParaRPr>
              <a:solidFill>
                <a:srgbClr val="E30613"/>
              </a:solidFill>
            </a:endParaRPr>
          </a:p>
        </p:txBody>
      </p:sp>
      <p:sp>
        <p:nvSpPr>
          <p:cNvPr id="8" name="TextBox 7">
            <a:extLst>
              <a:ext uri="{FF2B5EF4-FFF2-40B4-BE49-F238E27FC236}">
                <a16:creationId xmlns:a16="http://schemas.microsoft.com/office/drawing/2014/main" id="{A43ED76F-C00C-E2B6-5BF5-C6B26CC00968}"/>
              </a:ext>
            </a:extLst>
          </p:cNvPr>
          <p:cNvSpPr txBox="1"/>
          <p:nvPr/>
        </p:nvSpPr>
        <p:spPr>
          <a:xfrm>
            <a:off x="354340" y="1435267"/>
            <a:ext cx="8006728" cy="1754326"/>
          </a:xfrm>
          <a:prstGeom prst="rect">
            <a:avLst/>
          </a:prstGeom>
          <a:noFill/>
        </p:spPr>
        <p:txBody>
          <a:bodyPr wrap="square" lIns="91440" tIns="45720" rIns="91440" bIns="45720" rtlCol="0" anchor="t">
            <a:spAutoFit/>
          </a:bodyPr>
          <a:lstStyle/>
          <a:p>
            <a:r>
              <a:rPr lang="en-GB" sz="5400" b="1" dirty="0">
                <a:latin typeface="Wales Sans Body" panose="02000503030000020004" pitchFamily="50" charset="0"/>
                <a:cs typeface="Arial" panose="020B0604020202020204" pitchFamily="34" charset="0"/>
              </a:rPr>
              <a:t>2025/6 TfW North Wales </a:t>
            </a:r>
          </a:p>
          <a:p>
            <a:r>
              <a:rPr lang="en-GB" sz="5400" b="1" dirty="0">
                <a:latin typeface="Wales Sans Body" panose="02000503030000020004" pitchFamily="50" charset="0"/>
                <a:cs typeface="Arial" panose="020B0604020202020204" pitchFamily="34" charset="0"/>
              </a:rPr>
              <a:t>Timetable changes</a:t>
            </a:r>
          </a:p>
        </p:txBody>
      </p:sp>
      <p:pic>
        <p:nvPicPr>
          <p:cNvPr id="9" name="Graphic 8">
            <a:extLst>
              <a:ext uri="{FF2B5EF4-FFF2-40B4-BE49-F238E27FC236}">
                <a16:creationId xmlns:a16="http://schemas.microsoft.com/office/drawing/2014/main" id="{3EB9AECC-4AC4-AA9D-AF2E-4CF3A1D0E1E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1320254" y="4695165"/>
            <a:ext cx="726456" cy="2421519"/>
          </a:xfrm>
          <a:prstGeom prst="rect">
            <a:avLst/>
          </a:prstGeom>
        </p:spPr>
      </p:pic>
    </p:spTree>
    <p:extLst>
      <p:ext uri="{BB962C8B-B14F-4D97-AF65-F5344CB8AC3E}">
        <p14:creationId xmlns:p14="http://schemas.microsoft.com/office/powerpoint/2010/main" val="38837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B15FF-7FD7-FBB1-9D81-3CFD3FAEAE8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5A984D5-4BB2-65AF-296E-BDE7DA473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96212"/>
          </a:xfrm>
          <a:prstGeom prst="rect">
            <a:avLst/>
          </a:prstGeom>
        </p:spPr>
      </p:pic>
      <p:sp>
        <p:nvSpPr>
          <p:cNvPr id="6" name="Sous-titre 11">
            <a:extLst>
              <a:ext uri="{FF2B5EF4-FFF2-40B4-BE49-F238E27FC236}">
                <a16:creationId xmlns:a16="http://schemas.microsoft.com/office/drawing/2014/main" id="{A70F14D3-3632-73D1-FC6C-01806288A7FB}"/>
              </a:ext>
            </a:extLst>
          </p:cNvPr>
          <p:cNvSpPr txBox="1">
            <a:spLocks/>
          </p:cNvSpPr>
          <p:nvPr/>
        </p:nvSpPr>
        <p:spPr>
          <a:xfrm>
            <a:off x="455708" y="2638120"/>
            <a:ext cx="10760931" cy="25988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GB" sz="4800" b="1">
                <a:solidFill>
                  <a:schemeClr val="bg1"/>
                </a:solidFill>
                <a:latin typeface="Wales Sans Body" panose="02000503030000020004" pitchFamily="50" charset="0"/>
                <a:cs typeface="Arial" panose="020B0604020202020204" pitchFamily="34" charset="0"/>
              </a:rPr>
              <a:t>Why are we changing the timetable?</a:t>
            </a:r>
          </a:p>
        </p:txBody>
      </p:sp>
    </p:spTree>
    <p:extLst>
      <p:ext uri="{BB962C8B-B14F-4D97-AF65-F5344CB8AC3E}">
        <p14:creationId xmlns:p14="http://schemas.microsoft.com/office/powerpoint/2010/main" val="3370889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AFBA8-F901-7AB4-0323-1E57E389197C}"/>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1FAA202F-BE0E-FE6F-4AC5-69F166AF8EC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2" name="Content Placeholder 2">
            <a:extLst>
              <a:ext uri="{FF2B5EF4-FFF2-40B4-BE49-F238E27FC236}">
                <a16:creationId xmlns:a16="http://schemas.microsoft.com/office/drawing/2014/main" id="{F9450CCD-C901-B1A2-C337-7A1EA07867E5}"/>
              </a:ext>
            </a:extLst>
          </p:cNvPr>
          <p:cNvSpPr txBox="1">
            <a:spLocks/>
          </p:cNvSpPr>
          <p:nvPr/>
        </p:nvSpPr>
        <p:spPr>
          <a:xfrm>
            <a:off x="3484027" y="486960"/>
            <a:ext cx="8408516" cy="515206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a:latin typeface="Wales Sans Body" panose="02000503030000020004" pitchFamily="50" charset="0"/>
                <a:cs typeface="Arial" panose="020B0604020202020204" pitchFamily="34" charset="0"/>
              </a:rPr>
              <a:t>There isn’t enough capacity</a:t>
            </a:r>
          </a:p>
          <a:p>
            <a:pPr marL="0" indent="0">
              <a:buNone/>
            </a:pPr>
            <a:endParaRPr lang="en-GB" sz="1000" b="1">
              <a:latin typeface="Wales Sans Body" panose="02000503030000020004" pitchFamily="50" charset="0"/>
              <a:cs typeface="Arial" panose="020B0604020202020204" pitchFamily="34" charset="0"/>
            </a:endParaRPr>
          </a:p>
          <a:p>
            <a:pPr lvl="1"/>
            <a:r>
              <a:rPr lang="en-GB" sz="2200">
                <a:latin typeface="Wales Sans Body" panose="02000503030000020004" pitchFamily="50" charset="0"/>
                <a:cs typeface="Arial" panose="020B0604020202020204" pitchFamily="34" charset="0"/>
              </a:rPr>
              <a:t>Trains are routinely crowded on peak summer holiday days</a:t>
            </a:r>
            <a:endParaRPr lang="en-GB" sz="600">
              <a:latin typeface="Wales Sans Body" panose="02000503030000020004" pitchFamily="50" charset="0"/>
              <a:cs typeface="Arial" panose="020B0604020202020204" pitchFamily="34" charset="0"/>
            </a:endParaRPr>
          </a:p>
          <a:p>
            <a:pPr lvl="1"/>
            <a:r>
              <a:rPr lang="en-GB" sz="2200">
                <a:latin typeface="Wales Sans Body" panose="02000503030000020004" pitchFamily="50" charset="0"/>
                <a:cs typeface="Arial" panose="020B0604020202020204" pitchFamily="34" charset="0"/>
              </a:rPr>
              <a:t>TfW want to increase capacity by 50%</a:t>
            </a:r>
          </a:p>
          <a:p>
            <a:pPr lvl="1"/>
            <a:endParaRPr lang="en-GB" sz="1200">
              <a:latin typeface="Wales Sans Body" panose="02000503030000020004" pitchFamily="50" charset="0"/>
              <a:cs typeface="Arial" panose="020B0604020202020204" pitchFamily="34" charset="0"/>
            </a:endParaRPr>
          </a:p>
          <a:p>
            <a:pPr marL="0" indent="0">
              <a:buNone/>
            </a:pPr>
            <a:r>
              <a:rPr lang="en-GB" sz="2400" b="1">
                <a:latin typeface="Wales Sans Body" panose="02000503030000020004" pitchFamily="50" charset="0"/>
                <a:cs typeface="Arial" panose="020B0604020202020204" pitchFamily="34" charset="0"/>
              </a:rPr>
              <a:t>Trains aren’t frequent enough</a:t>
            </a:r>
          </a:p>
          <a:p>
            <a:pPr marL="0" indent="0">
              <a:buNone/>
            </a:pPr>
            <a:endParaRPr lang="en-GB" sz="1000" b="1">
              <a:latin typeface="Wales Sans Body" panose="02000503030000020004" pitchFamily="50" charset="0"/>
              <a:cs typeface="Arial" panose="020B0604020202020204" pitchFamily="34" charset="0"/>
            </a:endParaRPr>
          </a:p>
          <a:p>
            <a:pPr lvl="1"/>
            <a:r>
              <a:rPr lang="en-GB" sz="2200">
                <a:latin typeface="Wales Sans Body" panose="02000503030000020004" pitchFamily="50" charset="0"/>
                <a:cs typeface="Arial" panose="020B0604020202020204" pitchFamily="34" charset="0"/>
              </a:rPr>
              <a:t>Chester &lt;&gt; Llandudno Junction is currently 2tph (TfW) plus Avanti trains in some hours – TfW want to increase this to 3 or 4tph (combined)</a:t>
            </a:r>
          </a:p>
          <a:p>
            <a:pPr lvl="1"/>
            <a:endParaRPr lang="en-GB" sz="600">
              <a:latin typeface="Wales Sans Body" panose="02000503030000020004" pitchFamily="50" charset="0"/>
              <a:cs typeface="Arial" panose="020B0604020202020204" pitchFamily="34" charset="0"/>
            </a:endParaRPr>
          </a:p>
          <a:p>
            <a:pPr lvl="1"/>
            <a:r>
              <a:rPr lang="en-GB" sz="2200">
                <a:latin typeface="Wales Sans Body" panose="02000503030000020004" pitchFamily="50" charset="0"/>
                <a:cs typeface="Arial" panose="020B0604020202020204" pitchFamily="34" charset="0"/>
              </a:rPr>
              <a:t>Llandudno Junction &lt;&gt; Holyhead is currently 1tph (TfW) plus Avanti in some hours – TfW want to increase this to 2tph (combined)</a:t>
            </a:r>
          </a:p>
          <a:p>
            <a:pPr lvl="1"/>
            <a:endParaRPr lang="en-GB" sz="600">
              <a:latin typeface="Wales Sans Body" panose="02000503030000020004" pitchFamily="50" charset="0"/>
              <a:cs typeface="Arial" panose="020B0604020202020204" pitchFamily="34" charset="0"/>
            </a:endParaRPr>
          </a:p>
          <a:p>
            <a:pPr lvl="1"/>
            <a:r>
              <a:rPr lang="en-GB" sz="2200">
                <a:latin typeface="Wales Sans Body" panose="02000503030000020004" pitchFamily="50" charset="0"/>
                <a:cs typeface="Arial" panose="020B0604020202020204" pitchFamily="34" charset="0"/>
              </a:rPr>
              <a:t>Llandudno Junction &lt;&gt; Llandudno (‘Town’) is 1tph in most hours – TfW want to increase this to 2tph</a:t>
            </a:r>
          </a:p>
        </p:txBody>
      </p:sp>
      <p:pic>
        <p:nvPicPr>
          <p:cNvPr id="6" name="Picture 5">
            <a:extLst>
              <a:ext uri="{FF2B5EF4-FFF2-40B4-BE49-F238E27FC236}">
                <a16:creationId xmlns:a16="http://schemas.microsoft.com/office/drawing/2014/main" id="{1D2E5276-5B4B-12AA-C00A-04EE3417FD97}"/>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39437" t="148" r="28433" b="-148"/>
          <a:stretch>
            <a:fillRect/>
          </a:stretch>
        </p:blipFill>
        <p:spPr>
          <a:xfrm>
            <a:off x="-10160" y="0"/>
            <a:ext cx="3312160" cy="6868160"/>
          </a:xfrm>
          <a:prstGeom prst="rect">
            <a:avLst/>
          </a:prstGeom>
        </p:spPr>
      </p:pic>
      <p:sp>
        <p:nvSpPr>
          <p:cNvPr id="7" name="TextBox 6">
            <a:extLst>
              <a:ext uri="{FF2B5EF4-FFF2-40B4-BE49-F238E27FC236}">
                <a16:creationId xmlns:a16="http://schemas.microsoft.com/office/drawing/2014/main" id="{62E40F85-7AED-4870-9F5D-09F9E03D424D}"/>
              </a:ext>
            </a:extLst>
          </p:cNvPr>
          <p:cNvSpPr txBox="1"/>
          <p:nvPr/>
        </p:nvSpPr>
        <p:spPr>
          <a:xfrm>
            <a:off x="299458" y="226503"/>
            <a:ext cx="2678634" cy="1537008"/>
          </a:xfrm>
          <a:prstGeom prst="roundRect">
            <a:avLst>
              <a:gd name="adj" fmla="val 7001"/>
            </a:avLst>
          </a:prstGeom>
          <a:solidFill>
            <a:sysClr val="window" lastClr="FFFFFF"/>
          </a:solidFill>
          <a:ln w="12700" cap="flat" cmpd="sng" algn="ctr">
            <a:solidFill>
              <a:srgbClr val="E60000"/>
            </a:solidFill>
            <a:prstDash val="solid"/>
            <a:miter lim="800000"/>
          </a:ln>
          <a:effectLst/>
        </p:spPr>
        <p:txBody>
          <a:bodyPr wrap="square" rtlCol="0">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GB" sz="2800" b="0" i="0" u="none" strike="noStrike" kern="0" cap="none" spc="0" normalizeH="0" baseline="0" noProof="0">
                <a:ln>
                  <a:noFill/>
                </a:ln>
                <a:solidFill>
                  <a:prstClr val="black"/>
                </a:solidFill>
                <a:effectLst/>
                <a:uLnTx/>
                <a:uFillTx/>
                <a:latin typeface="Cymru Sans Transport Light" panose="020B0303040201040103" pitchFamily="34" charset="0"/>
                <a:ea typeface="+mn-ea"/>
                <a:cs typeface="+mn-cs"/>
              </a:rPr>
              <a:t>Why are we changing the North Wales timetable?</a:t>
            </a:r>
            <a:endParaRPr kumimoji="0" lang="en-US" sz="2800" b="0" i="0" u="none" strike="noStrike" kern="0" cap="none" spc="0" normalizeH="0" baseline="0" noProof="0">
              <a:ln>
                <a:noFill/>
              </a:ln>
              <a:solidFill>
                <a:srgbClr val="E60000"/>
              </a:solidFill>
              <a:effectLst/>
              <a:uLnTx/>
              <a:uFillTx/>
              <a:latin typeface="Cymru Sans Transport Light" panose="020B0303040201040103" pitchFamily="34" charset="0"/>
              <a:ea typeface="+mn-ea"/>
              <a:cs typeface="+mn-cs"/>
            </a:endParaRPr>
          </a:p>
        </p:txBody>
      </p:sp>
    </p:spTree>
    <p:extLst>
      <p:ext uri="{BB962C8B-B14F-4D97-AF65-F5344CB8AC3E}">
        <p14:creationId xmlns:p14="http://schemas.microsoft.com/office/powerpoint/2010/main" val="41641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fade">
                                      <p:cBhvr>
                                        <p:cTn id="13" dur="500"/>
                                        <p:tgtEl>
                                          <p:spTgt spid="2">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fade">
                                      <p:cBhvr>
                                        <p:cTn id="16" dur="500"/>
                                        <p:tgtEl>
                                          <p:spTgt spid="2">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animEffect transition="in" filter="fade">
                                      <p:cBhvr>
                                        <p:cTn id="19" dur="500"/>
                                        <p:tgtEl>
                                          <p:spTgt spid="2">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xEl>
                                              <p:pRg st="9" end="9"/>
                                            </p:txEl>
                                          </p:spTgt>
                                        </p:tgtEl>
                                        <p:attrNameLst>
                                          <p:attrName>style.visibility</p:attrName>
                                        </p:attrNameLst>
                                      </p:cBhvr>
                                      <p:to>
                                        <p:strVal val="visible"/>
                                      </p:to>
                                    </p:set>
                                    <p:animEffect transition="in" filter="fade">
                                      <p:cBhvr>
                                        <p:cTn id="22" dur="500"/>
                                        <p:tgtEl>
                                          <p:spTgt spid="2">
                                            <p:txEl>
                                              <p:pRg st="9" end="9"/>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11" end="11"/>
                                            </p:txEl>
                                          </p:spTgt>
                                        </p:tgtEl>
                                        <p:attrNameLst>
                                          <p:attrName>style.visibility</p:attrName>
                                        </p:attrNameLst>
                                      </p:cBhvr>
                                      <p:to>
                                        <p:strVal val="visible"/>
                                      </p:to>
                                    </p:set>
                                    <p:animEffect transition="in" filter="fade">
                                      <p:cBhvr>
                                        <p:cTn id="25"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F8F57-EB9A-0B65-2EA1-1C77D685ED84}"/>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CE5A19EB-0683-0E72-A9A4-92A825F7D35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3" name="Content Placeholder 2">
            <a:extLst>
              <a:ext uri="{FF2B5EF4-FFF2-40B4-BE49-F238E27FC236}">
                <a16:creationId xmlns:a16="http://schemas.microsoft.com/office/drawing/2014/main" id="{AC77C09E-C5A0-3683-EA60-C373EFE2B098}"/>
              </a:ext>
            </a:extLst>
          </p:cNvPr>
          <p:cNvSpPr txBox="1">
            <a:spLocks/>
          </p:cNvSpPr>
          <p:nvPr/>
        </p:nvSpPr>
        <p:spPr>
          <a:xfrm>
            <a:off x="429463" y="568515"/>
            <a:ext cx="8267969" cy="590172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600" b="1">
                <a:latin typeface="Wales Sans Body" panose="02000503030000020004" pitchFamily="50" charset="0"/>
                <a:cs typeface="Arial" panose="020B0604020202020204" pitchFamily="34" charset="0"/>
              </a:rPr>
              <a:t>There are no direct services between North Wales and Liverpool</a:t>
            </a:r>
          </a:p>
          <a:p>
            <a:pPr marL="0" indent="0">
              <a:buNone/>
            </a:pPr>
            <a:endParaRPr lang="en-GB" sz="1300">
              <a:latin typeface="Wales Sans Body" panose="02000503030000020004" pitchFamily="50" charset="0"/>
              <a:cs typeface="Arial" panose="020B0604020202020204" pitchFamily="34" charset="0"/>
            </a:endParaRPr>
          </a:p>
          <a:p>
            <a:pPr lvl="1"/>
            <a:r>
              <a:rPr lang="en-GB">
                <a:latin typeface="Wales Sans Body" panose="02000503030000020004" pitchFamily="50" charset="0"/>
                <a:cs typeface="Arial" panose="020B0604020202020204" pitchFamily="34" charset="0"/>
              </a:rPr>
              <a:t>Liverpool and North Wales have a natural connection but are not currently served by a direct service</a:t>
            </a:r>
          </a:p>
          <a:p>
            <a:pPr lvl="1"/>
            <a:endParaRPr lang="en-GB">
              <a:latin typeface="Wales Sans Body" panose="02000503030000020004" pitchFamily="50" charset="0"/>
              <a:cs typeface="Arial" panose="020B0604020202020204" pitchFamily="34" charset="0"/>
            </a:endParaRPr>
          </a:p>
          <a:p>
            <a:pPr marL="0" indent="0">
              <a:buNone/>
            </a:pPr>
            <a:r>
              <a:rPr lang="en-GB" sz="2600" b="1">
                <a:latin typeface="Wales Sans Body" panose="02000503030000020004" pitchFamily="50" charset="0"/>
                <a:cs typeface="Arial" panose="020B0604020202020204" pitchFamily="34" charset="0"/>
              </a:rPr>
              <a:t>The timetable could be more robust</a:t>
            </a:r>
          </a:p>
          <a:p>
            <a:pPr marL="0" indent="0">
              <a:buNone/>
            </a:pPr>
            <a:endParaRPr lang="en-GB" sz="1300">
              <a:latin typeface="Wales Sans Body" panose="02000503030000020004" pitchFamily="50" charset="0"/>
              <a:cs typeface="Arial" panose="020B0604020202020204" pitchFamily="34" charset="0"/>
            </a:endParaRPr>
          </a:p>
          <a:p>
            <a:pPr lvl="1"/>
            <a:r>
              <a:rPr lang="en-GB">
                <a:latin typeface="Wales Sans Body" panose="02000503030000020004" pitchFamily="50" charset="0"/>
                <a:cs typeface="Arial" panose="020B0604020202020204" pitchFamily="34" charset="0"/>
              </a:rPr>
              <a:t>Today’s timetable has grown organically – but its not very reliable because late running trains can easily impact on each other</a:t>
            </a:r>
          </a:p>
          <a:p>
            <a:pPr lvl="1"/>
            <a:endParaRPr lang="en-GB" sz="500">
              <a:latin typeface="Wales Sans Body" panose="02000503030000020004" pitchFamily="50" charset="0"/>
              <a:cs typeface="Arial" panose="020B0604020202020204" pitchFamily="34" charset="0"/>
            </a:endParaRPr>
          </a:p>
          <a:p>
            <a:pPr lvl="1"/>
            <a:endParaRPr lang="en-GB" sz="500">
              <a:latin typeface="Wales Sans Body" panose="02000503030000020004" pitchFamily="50" charset="0"/>
              <a:cs typeface="Arial" panose="020B0604020202020204" pitchFamily="34" charset="0"/>
            </a:endParaRPr>
          </a:p>
          <a:p>
            <a:pPr lvl="1"/>
            <a:r>
              <a:rPr lang="en-GB">
                <a:latin typeface="Wales Sans Body" panose="02000503030000020004" pitchFamily="50" charset="0"/>
                <a:cs typeface="Arial" panose="020B0604020202020204" pitchFamily="34" charset="0"/>
              </a:rPr>
              <a:t>We have a unique opportunity to build the timetable from the ground-up to achieve more optimal performance</a:t>
            </a:r>
          </a:p>
          <a:p>
            <a:pPr lvl="1"/>
            <a:endParaRPr lang="en-GB" sz="500">
              <a:latin typeface="Wales Sans Body" panose="02000503030000020004" pitchFamily="50" charset="0"/>
              <a:cs typeface="Arial" panose="020B0604020202020204" pitchFamily="34" charset="0"/>
            </a:endParaRPr>
          </a:p>
          <a:p>
            <a:pPr lvl="1"/>
            <a:endParaRPr lang="en-GB" sz="500">
              <a:latin typeface="Wales Sans Body" panose="02000503030000020004" pitchFamily="50" charset="0"/>
              <a:cs typeface="Arial" panose="020B0604020202020204" pitchFamily="34" charset="0"/>
            </a:endParaRPr>
          </a:p>
          <a:p>
            <a:pPr lvl="1"/>
            <a:r>
              <a:rPr lang="en-GB">
                <a:latin typeface="Wales Sans Body" panose="02000503030000020004" pitchFamily="50" charset="0"/>
                <a:cs typeface="Arial" panose="020B0604020202020204" pitchFamily="34" charset="0"/>
              </a:rPr>
              <a:t>We want to provide more stations with a regular, clock-face service (same minutes past every hour)</a:t>
            </a:r>
          </a:p>
          <a:p>
            <a:pPr lvl="1"/>
            <a:endParaRPr lang="en-GB" sz="500">
              <a:latin typeface="Wales Sans Body" panose="02000503030000020004" pitchFamily="50" charset="0"/>
              <a:cs typeface="Arial" panose="020B0604020202020204" pitchFamily="34" charset="0"/>
            </a:endParaRPr>
          </a:p>
          <a:p>
            <a:pPr lvl="1"/>
            <a:endParaRPr lang="en-GB" sz="500">
              <a:latin typeface="Wales Sans Body" panose="02000503030000020004" pitchFamily="50" charset="0"/>
              <a:cs typeface="Arial" panose="020B0604020202020204" pitchFamily="34" charset="0"/>
            </a:endParaRPr>
          </a:p>
          <a:p>
            <a:pPr lvl="1"/>
            <a:r>
              <a:rPr lang="en-GB">
                <a:latin typeface="Wales Sans Body" panose="02000503030000020004" pitchFamily="50" charset="0"/>
                <a:cs typeface="Arial" panose="020B0604020202020204" pitchFamily="34" charset="0"/>
              </a:rPr>
              <a:t>Make request stops compulsory where they’re sufficiently well used</a:t>
            </a:r>
          </a:p>
        </p:txBody>
      </p:sp>
      <p:pic>
        <p:nvPicPr>
          <p:cNvPr id="4" name="Picture 3">
            <a:extLst>
              <a:ext uri="{FF2B5EF4-FFF2-40B4-BE49-F238E27FC236}">
                <a16:creationId xmlns:a16="http://schemas.microsoft.com/office/drawing/2014/main" id="{422E81DC-BE5E-D0A7-281B-F0A8FA008FEE}"/>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17896" t="7" r="49976" b="-7"/>
          <a:stretch>
            <a:fillRect/>
          </a:stretch>
        </p:blipFill>
        <p:spPr>
          <a:xfrm>
            <a:off x="8882346" y="473"/>
            <a:ext cx="3312160" cy="6868160"/>
          </a:xfrm>
          <a:prstGeom prst="rect">
            <a:avLst/>
          </a:prstGeom>
        </p:spPr>
      </p:pic>
      <p:sp>
        <p:nvSpPr>
          <p:cNvPr id="5" name="TextBox 4">
            <a:extLst>
              <a:ext uri="{FF2B5EF4-FFF2-40B4-BE49-F238E27FC236}">
                <a16:creationId xmlns:a16="http://schemas.microsoft.com/office/drawing/2014/main" id="{03931747-0FFD-8900-5C43-E5ADE47A9175}"/>
              </a:ext>
            </a:extLst>
          </p:cNvPr>
          <p:cNvSpPr txBox="1"/>
          <p:nvPr/>
        </p:nvSpPr>
        <p:spPr>
          <a:xfrm>
            <a:off x="9213447" y="226503"/>
            <a:ext cx="2664295" cy="1537008"/>
          </a:xfrm>
          <a:prstGeom prst="roundRect">
            <a:avLst>
              <a:gd name="adj" fmla="val 7001"/>
            </a:avLst>
          </a:prstGeom>
          <a:solidFill>
            <a:sysClr val="window" lastClr="FFFFFF"/>
          </a:solidFill>
          <a:ln w="12700" cap="flat" cmpd="sng" algn="ctr">
            <a:solidFill>
              <a:srgbClr val="E60000"/>
            </a:solidFill>
            <a:prstDash val="solid"/>
            <a:miter lim="800000"/>
          </a:ln>
          <a:effectLst/>
        </p:spPr>
        <p:txBody>
          <a:bodyPr wrap="square" rtlCol="0">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GB" sz="2800" b="0" i="0" u="none" strike="noStrike" kern="0" cap="none" spc="0" normalizeH="0" baseline="0" noProof="0">
                <a:ln>
                  <a:noFill/>
                </a:ln>
                <a:solidFill>
                  <a:prstClr val="black"/>
                </a:solidFill>
                <a:effectLst/>
                <a:uLnTx/>
                <a:uFillTx/>
                <a:latin typeface="Cymru Sans Transport Light" panose="020B0303040201040103" pitchFamily="34" charset="0"/>
              </a:rPr>
              <a:t>Why are we changing the North Wales timetable?</a:t>
            </a:r>
            <a:endParaRPr kumimoji="0" lang="en-US" sz="2800" b="0" i="0" u="none" strike="noStrike" kern="0" cap="none" spc="0" normalizeH="0" baseline="0" noProof="0">
              <a:ln>
                <a:noFill/>
              </a:ln>
              <a:solidFill>
                <a:srgbClr val="E60000"/>
              </a:solidFill>
              <a:effectLst/>
              <a:uLnTx/>
              <a:uFillTx/>
              <a:latin typeface="Cymru Sans Transport Light" panose="020B0303040201040103" pitchFamily="34" charset="0"/>
            </a:endParaRPr>
          </a:p>
        </p:txBody>
      </p:sp>
    </p:spTree>
    <p:extLst>
      <p:ext uri="{BB962C8B-B14F-4D97-AF65-F5344CB8AC3E}">
        <p14:creationId xmlns:p14="http://schemas.microsoft.com/office/powerpoint/2010/main" val="45543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animEffect transition="in" filter="fade">
                                      <p:cBhvr>
                                        <p:cTn id="16" dur="500"/>
                                        <p:tgtEl>
                                          <p:spTgt spid="3">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animEffect transition="in" filter="fade">
                                      <p:cBhvr>
                                        <p:cTn id="19" dur="500"/>
                                        <p:tgtEl>
                                          <p:spTgt spid="3">
                                            <p:txEl>
                                              <p:pRg st="12" end="1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5" end="15"/>
                                            </p:txEl>
                                          </p:spTgt>
                                        </p:tgtEl>
                                        <p:attrNameLst>
                                          <p:attrName>style.visibility</p:attrName>
                                        </p:attrNameLst>
                                      </p:cBhvr>
                                      <p:to>
                                        <p:strVal val="visible"/>
                                      </p:to>
                                    </p:set>
                                    <p:animEffect transition="in" filter="fade">
                                      <p:cBhvr>
                                        <p:cTn id="25"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5D1CA-0AC7-0E3D-BF29-6F181A3C39A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801FB1EB-3D9D-E133-BAF5-9CE94CA104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96212"/>
          </a:xfrm>
          <a:prstGeom prst="rect">
            <a:avLst/>
          </a:prstGeom>
        </p:spPr>
      </p:pic>
      <p:sp>
        <p:nvSpPr>
          <p:cNvPr id="6" name="Sous-titre 11">
            <a:extLst>
              <a:ext uri="{FF2B5EF4-FFF2-40B4-BE49-F238E27FC236}">
                <a16:creationId xmlns:a16="http://schemas.microsoft.com/office/drawing/2014/main" id="{58E77FC0-03B5-DB87-4729-531415410F96}"/>
              </a:ext>
            </a:extLst>
          </p:cNvPr>
          <p:cNvSpPr txBox="1">
            <a:spLocks/>
          </p:cNvSpPr>
          <p:nvPr/>
        </p:nvSpPr>
        <p:spPr>
          <a:xfrm>
            <a:off x="455708" y="2638120"/>
            <a:ext cx="10760931" cy="25988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GB" sz="4800" b="1">
                <a:solidFill>
                  <a:schemeClr val="bg1"/>
                </a:solidFill>
                <a:latin typeface="Wales Sans Body" panose="02000503030000020004" pitchFamily="50" charset="0"/>
                <a:cs typeface="Arial" panose="020B0604020202020204" pitchFamily="34" charset="0"/>
              </a:rPr>
              <a:t>When are the changes happening?</a:t>
            </a:r>
          </a:p>
        </p:txBody>
      </p:sp>
    </p:spTree>
    <p:extLst>
      <p:ext uri="{BB962C8B-B14F-4D97-AF65-F5344CB8AC3E}">
        <p14:creationId xmlns:p14="http://schemas.microsoft.com/office/powerpoint/2010/main" val="2657477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CA4F4-749C-B73F-D534-CF88C001E9A2}"/>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27B1231E-9FB7-2D52-9EA3-98C03DFB1D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2" name="Content Placeholder 2">
            <a:extLst>
              <a:ext uri="{FF2B5EF4-FFF2-40B4-BE49-F238E27FC236}">
                <a16:creationId xmlns:a16="http://schemas.microsoft.com/office/drawing/2014/main" id="{A3529010-1DB2-1F10-BA2B-FEB077C55730}"/>
              </a:ext>
            </a:extLst>
          </p:cNvPr>
          <p:cNvSpPr txBox="1">
            <a:spLocks/>
          </p:cNvSpPr>
          <p:nvPr/>
        </p:nvSpPr>
        <p:spPr>
          <a:xfrm>
            <a:off x="503891" y="1269999"/>
            <a:ext cx="11372675" cy="49816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a:solidFill>
                  <a:srgbClr val="FF0000"/>
                </a:solidFill>
                <a:latin typeface="Wales Sans Body" panose="02000503030000020004" pitchFamily="50" charset="0"/>
                <a:cs typeface="Arial" panose="020B0604020202020204" pitchFamily="34" charset="0"/>
              </a:rPr>
              <a:t>14</a:t>
            </a:r>
            <a:r>
              <a:rPr lang="en-GB" sz="2400" baseline="30000" dirty="0">
                <a:solidFill>
                  <a:srgbClr val="FF0000"/>
                </a:solidFill>
                <a:latin typeface="Wales Sans Body" panose="02000503030000020004" pitchFamily="50" charset="0"/>
                <a:cs typeface="Arial" panose="020B0604020202020204" pitchFamily="34" charset="0"/>
              </a:rPr>
              <a:t>th</a:t>
            </a:r>
            <a:r>
              <a:rPr lang="en-GB" sz="2400" dirty="0">
                <a:solidFill>
                  <a:srgbClr val="FF0000"/>
                </a:solidFill>
                <a:latin typeface="Wales Sans Body" panose="02000503030000020004" pitchFamily="50" charset="0"/>
                <a:cs typeface="Arial" panose="020B0604020202020204" pitchFamily="34" charset="0"/>
              </a:rPr>
              <a:t> December 2025</a:t>
            </a:r>
          </a:p>
          <a:p>
            <a:pPr marL="0" indent="0">
              <a:buNone/>
            </a:pPr>
            <a:endParaRPr lang="en-GB" sz="2400" dirty="0">
              <a:solidFill>
                <a:srgbClr val="FF0000"/>
              </a:solidFill>
              <a:latin typeface="Wales Sans Body" panose="02000503030000020004" pitchFamily="50" charset="0"/>
              <a:cs typeface="Arial" panose="020B0604020202020204" pitchFamily="34" charset="0"/>
            </a:endParaRPr>
          </a:p>
          <a:p>
            <a:pPr lvl="1"/>
            <a:r>
              <a:rPr lang="en-GB" sz="2000" dirty="0">
                <a:latin typeface="Wales Sans Body" panose="02000503030000020004" pitchFamily="50" charset="0"/>
                <a:cs typeface="Arial" panose="020B0604020202020204" pitchFamily="34" charset="0"/>
              </a:rPr>
              <a:t>Increase of 1 train per hour in most hours between Chester and Wrexham General every day</a:t>
            </a:r>
          </a:p>
          <a:p>
            <a:pPr marL="457200" lvl="1" indent="0">
              <a:buNone/>
            </a:pPr>
            <a:endParaRPr lang="en-GB" sz="2000" dirty="0">
              <a:latin typeface="Wales Sans Body" panose="02000503030000020004" pitchFamily="50" charset="0"/>
              <a:cs typeface="Arial" panose="020B0604020202020204" pitchFamily="34" charset="0"/>
            </a:endParaRPr>
          </a:p>
          <a:p>
            <a:pPr marL="0" indent="0">
              <a:buNone/>
            </a:pPr>
            <a:r>
              <a:rPr lang="en-GB" sz="2400" dirty="0">
                <a:solidFill>
                  <a:srgbClr val="FF0000"/>
                </a:solidFill>
                <a:latin typeface="Wales Sans Body" panose="02000503030000020004" pitchFamily="50" charset="0"/>
                <a:cs typeface="Arial" panose="020B0604020202020204" pitchFamily="34" charset="0"/>
              </a:rPr>
              <a:t>17</a:t>
            </a:r>
            <a:r>
              <a:rPr lang="en-GB" sz="2400" baseline="30000" dirty="0">
                <a:solidFill>
                  <a:srgbClr val="FF0000"/>
                </a:solidFill>
                <a:latin typeface="Wales Sans Body" panose="02000503030000020004" pitchFamily="50" charset="0"/>
                <a:cs typeface="Arial" panose="020B0604020202020204" pitchFamily="34" charset="0"/>
              </a:rPr>
              <a:t>th</a:t>
            </a:r>
            <a:r>
              <a:rPr lang="en-GB" sz="2400" dirty="0">
                <a:solidFill>
                  <a:srgbClr val="FF0000"/>
                </a:solidFill>
                <a:latin typeface="Wales Sans Body" panose="02000503030000020004" pitchFamily="50" charset="0"/>
                <a:cs typeface="Arial" panose="020B0604020202020204" pitchFamily="34" charset="0"/>
              </a:rPr>
              <a:t> May 2026</a:t>
            </a:r>
          </a:p>
          <a:p>
            <a:pPr marL="0" indent="0">
              <a:buNone/>
            </a:pPr>
            <a:endParaRPr lang="en-GB" sz="2400" dirty="0">
              <a:latin typeface="Wales Sans Body" panose="02000503030000020004" pitchFamily="50" charset="0"/>
              <a:cs typeface="Arial" panose="020B0604020202020204" pitchFamily="34" charset="0"/>
            </a:endParaRPr>
          </a:p>
          <a:p>
            <a:pPr lvl="1"/>
            <a:r>
              <a:rPr lang="en-GB" sz="2000" dirty="0">
                <a:latin typeface="Wales Sans Body" panose="02000503030000020004" pitchFamily="50" charset="0"/>
                <a:cs typeface="Arial" panose="020B0604020202020204" pitchFamily="34" charset="0"/>
              </a:rPr>
              <a:t>Major changes in North Wales (Chester &lt;&gt; Holyhead/Llandudno) on Monday – Saturdays</a:t>
            </a:r>
          </a:p>
          <a:p>
            <a:pPr lvl="1"/>
            <a:r>
              <a:rPr lang="en-GB" sz="2000" dirty="0">
                <a:latin typeface="Wales Sans Body" panose="02000503030000020004" pitchFamily="50" charset="0"/>
                <a:cs typeface="Arial" panose="020B0604020202020204" pitchFamily="34" charset="0"/>
              </a:rPr>
              <a:t>Now ‘live’ on online Journey Planners (but may change again before May)</a:t>
            </a:r>
          </a:p>
        </p:txBody>
      </p:sp>
      <p:sp>
        <p:nvSpPr>
          <p:cNvPr id="9" name="Titre 9">
            <a:extLst>
              <a:ext uri="{FF2B5EF4-FFF2-40B4-BE49-F238E27FC236}">
                <a16:creationId xmlns:a16="http://schemas.microsoft.com/office/drawing/2014/main" id="{18FDE2A8-D03F-98EF-CE9F-DA3BEAFA6681}"/>
              </a:ext>
            </a:extLst>
          </p:cNvPr>
          <p:cNvSpPr txBox="1">
            <a:spLocks/>
          </p:cNvSpPr>
          <p:nvPr/>
        </p:nvSpPr>
        <p:spPr>
          <a:xfrm>
            <a:off x="503891" y="217971"/>
            <a:ext cx="5592109" cy="7767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600" b="1">
                <a:latin typeface="Wales Sans Body" panose="02000503030000020004" pitchFamily="50" charset="0"/>
                <a:cs typeface="Arial" panose="020B0604020202020204" pitchFamily="34" charset="0"/>
              </a:rPr>
              <a:t>When will the timetable change?</a:t>
            </a:r>
          </a:p>
        </p:txBody>
      </p:sp>
    </p:spTree>
    <p:extLst>
      <p:ext uri="{BB962C8B-B14F-4D97-AF65-F5344CB8AC3E}">
        <p14:creationId xmlns:p14="http://schemas.microsoft.com/office/powerpoint/2010/main" val="3789819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500"/>
                                        <p:tgtEl>
                                          <p:spTgt spid="2">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6" end="6"/>
                                            </p:txEl>
                                          </p:spTgt>
                                        </p:tgtEl>
                                        <p:attrNameLst>
                                          <p:attrName>style.visibility</p:attrName>
                                        </p:attrNameLst>
                                      </p:cBhvr>
                                      <p:to>
                                        <p:strVal val="visible"/>
                                      </p:to>
                                    </p:set>
                                    <p:animEffect transition="in" filter="fade">
                                      <p:cBhvr>
                                        <p:cTn id="16" dur="500"/>
                                        <p:tgtEl>
                                          <p:spTgt spid="2">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animEffect transition="in" filter="fade">
                                      <p:cBhvr>
                                        <p:cTn id="19"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D5369-1297-AADA-2926-95FD25C91C9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6A1A1BD-FA68-5690-B290-D914D2364E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96212"/>
          </a:xfrm>
          <a:prstGeom prst="rect">
            <a:avLst/>
          </a:prstGeom>
        </p:spPr>
      </p:pic>
      <p:sp>
        <p:nvSpPr>
          <p:cNvPr id="6" name="Sous-titre 11">
            <a:extLst>
              <a:ext uri="{FF2B5EF4-FFF2-40B4-BE49-F238E27FC236}">
                <a16:creationId xmlns:a16="http://schemas.microsoft.com/office/drawing/2014/main" id="{5EF8C2E3-7C89-5A32-D3E2-AF2B761E8591}"/>
              </a:ext>
            </a:extLst>
          </p:cNvPr>
          <p:cNvSpPr txBox="1">
            <a:spLocks/>
          </p:cNvSpPr>
          <p:nvPr/>
        </p:nvSpPr>
        <p:spPr>
          <a:xfrm>
            <a:off x="455708" y="2638120"/>
            <a:ext cx="10760931" cy="25988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GB" sz="4800" b="1">
                <a:solidFill>
                  <a:schemeClr val="bg1"/>
                </a:solidFill>
                <a:latin typeface="Wales Sans Body" panose="02000503030000020004" pitchFamily="50" charset="0"/>
                <a:cs typeface="Arial" panose="020B0604020202020204" pitchFamily="34" charset="0"/>
              </a:rPr>
              <a:t>What are the major changes in North Wales from 17</a:t>
            </a:r>
            <a:r>
              <a:rPr lang="en-GB" sz="4800" b="1" baseline="30000">
                <a:solidFill>
                  <a:schemeClr val="bg1"/>
                </a:solidFill>
                <a:latin typeface="Wales Sans Body" panose="02000503030000020004" pitchFamily="50" charset="0"/>
                <a:cs typeface="Arial" panose="020B0604020202020204" pitchFamily="34" charset="0"/>
              </a:rPr>
              <a:t>th</a:t>
            </a:r>
            <a:r>
              <a:rPr lang="en-GB" sz="4800" b="1">
                <a:solidFill>
                  <a:schemeClr val="bg1"/>
                </a:solidFill>
                <a:latin typeface="Wales Sans Body" panose="02000503030000020004" pitchFamily="50" charset="0"/>
                <a:cs typeface="Arial" panose="020B0604020202020204" pitchFamily="34" charset="0"/>
              </a:rPr>
              <a:t> May 2026?</a:t>
            </a:r>
          </a:p>
        </p:txBody>
      </p:sp>
    </p:spTree>
    <p:extLst>
      <p:ext uri="{BB962C8B-B14F-4D97-AF65-F5344CB8AC3E}">
        <p14:creationId xmlns:p14="http://schemas.microsoft.com/office/powerpoint/2010/main" val="2070521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B60B8-182B-8AA1-884B-CB4C016FAFA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31EE8C6-5B75-AF7F-D79D-5EA6EA0598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8" y="-38521"/>
            <a:ext cx="12192000" cy="6896212"/>
          </a:xfrm>
          <a:prstGeom prst="rect">
            <a:avLst/>
          </a:prstGeom>
        </p:spPr>
      </p:pic>
      <p:cxnSp>
        <p:nvCxnSpPr>
          <p:cNvPr id="36" name="Straight Connector 35">
            <a:extLst>
              <a:ext uri="{FF2B5EF4-FFF2-40B4-BE49-F238E27FC236}">
                <a16:creationId xmlns:a16="http://schemas.microsoft.com/office/drawing/2014/main" id="{353BBAFE-6E09-6545-2715-AFBCAE267A13}"/>
              </a:ext>
            </a:extLst>
          </p:cNvPr>
          <p:cNvCxnSpPr>
            <a:cxnSpLocks/>
          </p:cNvCxnSpPr>
          <p:nvPr/>
        </p:nvCxnSpPr>
        <p:spPr>
          <a:xfrm flipH="1">
            <a:off x="8346631" y="3949998"/>
            <a:ext cx="1618364" cy="0"/>
          </a:xfrm>
          <a:prstGeom prst="line">
            <a:avLst/>
          </a:prstGeom>
          <a:ln w="101600">
            <a:solidFill>
              <a:srgbClr val="0070C0"/>
            </a:solidFill>
            <a:prstDash val="solid"/>
            <a:head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1E740BD-9F95-4CC5-05B4-F650B8BAC9F0}"/>
              </a:ext>
            </a:extLst>
          </p:cNvPr>
          <p:cNvCxnSpPr>
            <a:cxnSpLocks/>
          </p:cNvCxnSpPr>
          <p:nvPr/>
        </p:nvCxnSpPr>
        <p:spPr>
          <a:xfrm flipH="1" flipV="1">
            <a:off x="7679177" y="4159438"/>
            <a:ext cx="1414274" cy="1415095"/>
          </a:xfrm>
          <a:prstGeom prst="line">
            <a:avLst/>
          </a:prstGeom>
          <a:ln w="101600">
            <a:solidFill>
              <a:srgbClr val="FF7E79"/>
            </a:solidFill>
            <a:prstDash val="sysDash"/>
            <a:headEnd type="triangle" w="med" len="med"/>
          </a:ln>
          <a:scene3d>
            <a:camera prst="orthographicFront">
              <a:rot lat="0" lon="0" rev="189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6A33048-F796-BE98-AB15-3E8DD1A35993}"/>
              </a:ext>
            </a:extLst>
          </p:cNvPr>
          <p:cNvCxnSpPr>
            <a:cxnSpLocks/>
          </p:cNvCxnSpPr>
          <p:nvPr/>
        </p:nvCxnSpPr>
        <p:spPr>
          <a:xfrm flipH="1">
            <a:off x="8344569" y="2912652"/>
            <a:ext cx="1421089" cy="283059"/>
          </a:xfrm>
          <a:prstGeom prst="line">
            <a:avLst/>
          </a:prstGeom>
          <a:ln w="101600">
            <a:solidFill>
              <a:srgbClr val="FFC000"/>
            </a:solidFill>
            <a:prstDash val="solid"/>
            <a:headEnd type="triangle" w="med" len="med"/>
          </a:ln>
          <a:scene3d>
            <a:camera prst="orthographicFront">
              <a:rot lat="0" lon="0" rev="1320000"/>
            </a:camera>
            <a:lightRig rig="threePt" dir="t"/>
          </a:scene3d>
        </p:spPr>
        <p:style>
          <a:lnRef idx="1">
            <a:schemeClr val="accent1"/>
          </a:lnRef>
          <a:fillRef idx="0">
            <a:schemeClr val="accent1"/>
          </a:fillRef>
          <a:effectRef idx="0">
            <a:schemeClr val="accent1"/>
          </a:effectRef>
          <a:fontRef idx="minor">
            <a:schemeClr val="tx1"/>
          </a:fontRef>
        </p:style>
      </p:cxnSp>
      <p:sp>
        <p:nvSpPr>
          <p:cNvPr id="9" name="Titre 9">
            <a:extLst>
              <a:ext uri="{FF2B5EF4-FFF2-40B4-BE49-F238E27FC236}">
                <a16:creationId xmlns:a16="http://schemas.microsoft.com/office/drawing/2014/main" id="{6AF393F4-F5FE-585B-40BD-425CEE25F538}"/>
              </a:ext>
            </a:extLst>
          </p:cNvPr>
          <p:cNvSpPr txBox="1">
            <a:spLocks/>
          </p:cNvSpPr>
          <p:nvPr/>
        </p:nvSpPr>
        <p:spPr>
          <a:xfrm>
            <a:off x="503891" y="329907"/>
            <a:ext cx="9222083" cy="10853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dirty="0">
                <a:latin typeface="Wales Sans Body" panose="02000503030000020004" pitchFamily="50" charset="0"/>
                <a:cs typeface="Calibri" panose="020F0502020204030204" pitchFamily="34" charset="0"/>
              </a:rPr>
              <a:t>Network North Wales </a:t>
            </a:r>
          </a:p>
          <a:p>
            <a:endParaRPr lang="en-GB" sz="2000" b="1" dirty="0">
              <a:solidFill>
                <a:srgbClr val="FF0000"/>
              </a:solidFill>
              <a:latin typeface="Wales Sans Body" panose="02000503030000020004" pitchFamily="50" charset="0"/>
              <a:cs typeface="Calibri" panose="020F0502020204030204" pitchFamily="34" charset="0"/>
            </a:endParaRPr>
          </a:p>
          <a:p>
            <a:r>
              <a:rPr lang="en-GB" sz="2000" b="1" dirty="0">
                <a:solidFill>
                  <a:srgbClr val="FF0000"/>
                </a:solidFill>
                <a:latin typeface="Wales Sans Body" panose="02000503030000020004" pitchFamily="50" charset="0"/>
                <a:cs typeface="Calibri" panose="020F0502020204030204" pitchFamily="34" charset="0"/>
              </a:rPr>
              <a:t>Standard hour in today’s Timetable (Dec’25) for North Wales</a:t>
            </a:r>
          </a:p>
        </p:txBody>
      </p:sp>
      <p:cxnSp>
        <p:nvCxnSpPr>
          <p:cNvPr id="43" name="Straight Connector 42">
            <a:extLst>
              <a:ext uri="{FF2B5EF4-FFF2-40B4-BE49-F238E27FC236}">
                <a16:creationId xmlns:a16="http://schemas.microsoft.com/office/drawing/2014/main" id="{1E5853F8-60A5-80CC-7F30-6190E27469E5}"/>
              </a:ext>
            </a:extLst>
          </p:cNvPr>
          <p:cNvCxnSpPr>
            <a:cxnSpLocks/>
            <a:endCxn id="82" idx="0"/>
          </p:cNvCxnSpPr>
          <p:nvPr/>
        </p:nvCxnSpPr>
        <p:spPr>
          <a:xfrm flipH="1">
            <a:off x="4761146" y="3460899"/>
            <a:ext cx="3704779" cy="12367"/>
          </a:xfrm>
          <a:prstGeom prst="line">
            <a:avLst/>
          </a:prstGeom>
          <a:ln w="101600">
            <a:solidFill>
              <a:srgbClr val="FFC000"/>
            </a:solidFill>
            <a:headEnd type="none" w="med" len="me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F618A15F-D129-B1D8-CB9D-5514A31F6640}"/>
              </a:ext>
            </a:extLst>
          </p:cNvPr>
          <p:cNvSpPr txBox="1"/>
          <p:nvPr/>
        </p:nvSpPr>
        <p:spPr>
          <a:xfrm>
            <a:off x="9609495" y="2413075"/>
            <a:ext cx="2315214" cy="369332"/>
          </a:xfrm>
          <a:prstGeom prst="rect">
            <a:avLst/>
          </a:prstGeom>
          <a:noFill/>
        </p:spPr>
        <p:txBody>
          <a:bodyPr wrap="square" rtlCol="0">
            <a:spAutoFit/>
          </a:bodyPr>
          <a:lstStyle/>
          <a:p>
            <a:r>
              <a:rPr lang="en-GB"/>
              <a:t>Manchester Airport</a:t>
            </a:r>
          </a:p>
        </p:txBody>
      </p:sp>
      <p:cxnSp>
        <p:nvCxnSpPr>
          <p:cNvPr id="47" name="Straight Connector 46">
            <a:extLst>
              <a:ext uri="{FF2B5EF4-FFF2-40B4-BE49-F238E27FC236}">
                <a16:creationId xmlns:a16="http://schemas.microsoft.com/office/drawing/2014/main" id="{6B0E99D7-53F2-AE13-904A-8E45FEF140FC}"/>
              </a:ext>
            </a:extLst>
          </p:cNvPr>
          <p:cNvCxnSpPr>
            <a:cxnSpLocks/>
          </p:cNvCxnSpPr>
          <p:nvPr/>
        </p:nvCxnSpPr>
        <p:spPr>
          <a:xfrm flipH="1">
            <a:off x="1088951" y="3712537"/>
            <a:ext cx="7494709" cy="0"/>
          </a:xfrm>
          <a:prstGeom prst="line">
            <a:avLst/>
          </a:prstGeom>
          <a:ln w="101600">
            <a:solidFill>
              <a:srgbClr val="009999"/>
            </a:solidFill>
            <a:prstDash val="sysDot"/>
            <a:head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3A73CB8-A75F-7AD2-B9D5-AD992CD2D13B}"/>
              </a:ext>
            </a:extLst>
          </p:cNvPr>
          <p:cNvCxnSpPr>
            <a:cxnSpLocks/>
          </p:cNvCxnSpPr>
          <p:nvPr/>
        </p:nvCxnSpPr>
        <p:spPr>
          <a:xfrm flipH="1">
            <a:off x="971216" y="3939365"/>
            <a:ext cx="7494709" cy="0"/>
          </a:xfrm>
          <a:prstGeom prst="line">
            <a:avLst/>
          </a:prstGeom>
          <a:ln w="101600">
            <a:solidFill>
              <a:srgbClr val="FF7E79"/>
            </a:solidFill>
            <a:prstDash val="sysDash"/>
            <a:head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AA95E43-31DD-3D15-5320-18DF96DFB3F4}"/>
              </a:ext>
            </a:extLst>
          </p:cNvPr>
          <p:cNvCxnSpPr>
            <a:cxnSpLocks/>
          </p:cNvCxnSpPr>
          <p:nvPr/>
        </p:nvCxnSpPr>
        <p:spPr>
          <a:xfrm flipH="1">
            <a:off x="1265040" y="4136215"/>
            <a:ext cx="7200885" cy="0"/>
          </a:xfrm>
          <a:prstGeom prst="line">
            <a:avLst/>
          </a:prstGeom>
          <a:ln w="101600">
            <a:solidFill>
              <a:srgbClr val="CC3399"/>
            </a:solidFill>
            <a:prstDash val="sysDash"/>
            <a:headEnd type="none" w="med" len="med"/>
          </a:ln>
        </p:spPr>
        <p:style>
          <a:lnRef idx="1">
            <a:schemeClr val="accent1"/>
          </a:lnRef>
          <a:fillRef idx="0">
            <a:schemeClr val="accent1"/>
          </a:fillRef>
          <a:effectRef idx="0">
            <a:schemeClr val="accent1"/>
          </a:effectRef>
          <a:fontRef idx="minor">
            <a:schemeClr val="tx1"/>
          </a:fontRef>
        </p:style>
      </p:cxnSp>
      <p:sp>
        <p:nvSpPr>
          <p:cNvPr id="50" name="Rectangle: Rounded Corners 49">
            <a:extLst>
              <a:ext uri="{FF2B5EF4-FFF2-40B4-BE49-F238E27FC236}">
                <a16:creationId xmlns:a16="http://schemas.microsoft.com/office/drawing/2014/main" id="{0C779E89-16A2-55F4-B9B8-B260157020BC}"/>
              </a:ext>
            </a:extLst>
          </p:cNvPr>
          <p:cNvSpPr/>
          <p:nvPr/>
        </p:nvSpPr>
        <p:spPr>
          <a:xfrm>
            <a:off x="6424670" y="3368040"/>
            <a:ext cx="336302" cy="835659"/>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Rounded Corners 47">
            <a:extLst>
              <a:ext uri="{FF2B5EF4-FFF2-40B4-BE49-F238E27FC236}">
                <a16:creationId xmlns:a16="http://schemas.microsoft.com/office/drawing/2014/main" id="{33EF2D12-C6C3-63B6-6396-C9998173EF5B}"/>
              </a:ext>
            </a:extLst>
          </p:cNvPr>
          <p:cNvSpPr/>
          <p:nvPr/>
        </p:nvSpPr>
        <p:spPr>
          <a:xfrm>
            <a:off x="928738" y="3616959"/>
            <a:ext cx="336302" cy="638808"/>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Rounded Corners 50">
            <a:extLst>
              <a:ext uri="{FF2B5EF4-FFF2-40B4-BE49-F238E27FC236}">
                <a16:creationId xmlns:a16="http://schemas.microsoft.com/office/drawing/2014/main" id="{1A67AC72-1947-72A0-4686-3883F7C631E0}"/>
              </a:ext>
            </a:extLst>
          </p:cNvPr>
          <p:cNvSpPr/>
          <p:nvPr/>
        </p:nvSpPr>
        <p:spPr>
          <a:xfrm>
            <a:off x="2772119" y="3615805"/>
            <a:ext cx="336302" cy="638807"/>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1" name="Straight Connector 60">
            <a:extLst>
              <a:ext uri="{FF2B5EF4-FFF2-40B4-BE49-F238E27FC236}">
                <a16:creationId xmlns:a16="http://schemas.microsoft.com/office/drawing/2014/main" id="{89A2B70E-5A13-A122-35E7-DC04D889D898}"/>
              </a:ext>
            </a:extLst>
          </p:cNvPr>
          <p:cNvCxnSpPr>
            <a:cxnSpLocks/>
          </p:cNvCxnSpPr>
          <p:nvPr/>
        </p:nvCxnSpPr>
        <p:spPr>
          <a:xfrm flipH="1">
            <a:off x="8416344" y="3175602"/>
            <a:ext cx="2857300" cy="1187490"/>
          </a:xfrm>
          <a:prstGeom prst="line">
            <a:avLst/>
          </a:prstGeom>
          <a:ln w="101600">
            <a:solidFill>
              <a:srgbClr val="009999"/>
            </a:solidFill>
            <a:prstDash val="solid"/>
            <a:headEnd type="triangle" w="med" len="med"/>
          </a:ln>
          <a:scene3d>
            <a:camera prst="orthographicFront">
              <a:rot lat="0" lon="0" rev="2022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F414C392-CE09-99C5-7B45-974D7FF9DC14}"/>
              </a:ext>
            </a:extLst>
          </p:cNvPr>
          <p:cNvCxnSpPr>
            <a:cxnSpLocks/>
          </p:cNvCxnSpPr>
          <p:nvPr/>
        </p:nvCxnSpPr>
        <p:spPr>
          <a:xfrm flipH="1" flipV="1">
            <a:off x="7494878" y="4559941"/>
            <a:ext cx="1414274" cy="1415095"/>
          </a:xfrm>
          <a:prstGeom prst="line">
            <a:avLst/>
          </a:prstGeom>
          <a:ln w="101600">
            <a:solidFill>
              <a:srgbClr val="CC3399"/>
            </a:solidFill>
            <a:prstDash val="sysDash"/>
            <a:headEnd type="triangle" w="med" len="med"/>
          </a:ln>
          <a:scene3d>
            <a:camera prst="orthographicFront">
              <a:rot lat="0" lon="0" rev="189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30250CE-E82F-63BE-9208-BA0C99FE6D6A}"/>
              </a:ext>
            </a:extLst>
          </p:cNvPr>
          <p:cNvCxnSpPr>
            <a:cxnSpLocks/>
          </p:cNvCxnSpPr>
          <p:nvPr/>
        </p:nvCxnSpPr>
        <p:spPr>
          <a:xfrm flipH="1">
            <a:off x="8229552" y="1871335"/>
            <a:ext cx="1735443" cy="1023871"/>
          </a:xfrm>
          <a:prstGeom prst="line">
            <a:avLst/>
          </a:prstGeom>
          <a:ln w="101600">
            <a:solidFill>
              <a:srgbClr val="FF0000"/>
            </a:solidFill>
            <a:prstDash val="solid"/>
            <a:headEnd type="triangle" w="med" len="med"/>
          </a:ln>
          <a:scene3d>
            <a:camera prst="orthographicFront">
              <a:rot lat="0" lon="0" rev="1320000"/>
            </a:camera>
            <a:lightRig rig="threePt" dir="t"/>
          </a:scene3d>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9B406AD1-57E7-BBCE-0CCF-73E60BD4D1C6}"/>
              </a:ext>
            </a:extLst>
          </p:cNvPr>
          <p:cNvSpPr txBox="1"/>
          <p:nvPr/>
        </p:nvSpPr>
        <p:spPr>
          <a:xfrm>
            <a:off x="9725975" y="1361122"/>
            <a:ext cx="1885281" cy="369332"/>
          </a:xfrm>
          <a:prstGeom prst="rect">
            <a:avLst/>
          </a:prstGeom>
          <a:noFill/>
        </p:spPr>
        <p:txBody>
          <a:bodyPr wrap="square" rtlCol="0">
            <a:spAutoFit/>
          </a:bodyPr>
          <a:lstStyle/>
          <a:p>
            <a:r>
              <a:rPr lang="en-GB"/>
              <a:t>Liverpool Lime St</a:t>
            </a:r>
          </a:p>
        </p:txBody>
      </p:sp>
      <p:sp>
        <p:nvSpPr>
          <p:cNvPr id="41" name="Rectangle: Rounded Corners 40">
            <a:extLst>
              <a:ext uri="{FF2B5EF4-FFF2-40B4-BE49-F238E27FC236}">
                <a16:creationId xmlns:a16="http://schemas.microsoft.com/office/drawing/2014/main" id="{726E46B7-63EE-746E-74B3-A92B07F4CCFA}"/>
              </a:ext>
            </a:extLst>
          </p:cNvPr>
          <p:cNvSpPr/>
          <p:nvPr/>
        </p:nvSpPr>
        <p:spPr>
          <a:xfrm>
            <a:off x="8255296" y="3179136"/>
            <a:ext cx="513804" cy="102456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2" name="Straight Connector 71">
            <a:extLst>
              <a:ext uri="{FF2B5EF4-FFF2-40B4-BE49-F238E27FC236}">
                <a16:creationId xmlns:a16="http://schemas.microsoft.com/office/drawing/2014/main" id="{873AEA5C-2642-84B0-60C2-BACCC27938D3}"/>
              </a:ext>
            </a:extLst>
          </p:cNvPr>
          <p:cNvCxnSpPr>
            <a:cxnSpLocks/>
          </p:cNvCxnSpPr>
          <p:nvPr/>
        </p:nvCxnSpPr>
        <p:spPr>
          <a:xfrm flipH="1">
            <a:off x="3516020" y="5175240"/>
            <a:ext cx="2248799" cy="0"/>
          </a:xfrm>
          <a:prstGeom prst="line">
            <a:avLst/>
          </a:prstGeom>
          <a:ln w="101600">
            <a:solidFill>
              <a:srgbClr val="00B050"/>
            </a:solidFill>
            <a:prstDash val="sysDot"/>
            <a:headEnd type="triangle" w="med" len="med"/>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BF083A63-3B99-866D-EBC9-D3038F175FF8}"/>
              </a:ext>
            </a:extLst>
          </p:cNvPr>
          <p:cNvSpPr txBox="1"/>
          <p:nvPr/>
        </p:nvSpPr>
        <p:spPr>
          <a:xfrm>
            <a:off x="3713155" y="6099098"/>
            <a:ext cx="1331798" cy="646331"/>
          </a:xfrm>
          <a:prstGeom prst="rect">
            <a:avLst/>
          </a:prstGeom>
          <a:noFill/>
        </p:spPr>
        <p:txBody>
          <a:bodyPr wrap="square" rtlCol="0">
            <a:spAutoFit/>
          </a:bodyPr>
          <a:lstStyle/>
          <a:p>
            <a:pPr algn="r"/>
            <a:r>
              <a:rPr lang="en-GB"/>
              <a:t>Blaenau Ffestiniog</a:t>
            </a:r>
          </a:p>
        </p:txBody>
      </p:sp>
      <p:cxnSp>
        <p:nvCxnSpPr>
          <p:cNvPr id="74" name="Straight Connector 73">
            <a:extLst>
              <a:ext uri="{FF2B5EF4-FFF2-40B4-BE49-F238E27FC236}">
                <a16:creationId xmlns:a16="http://schemas.microsoft.com/office/drawing/2014/main" id="{DCE4069C-2D9C-41AF-DAD8-79FF02E5F5DE}"/>
              </a:ext>
            </a:extLst>
          </p:cNvPr>
          <p:cNvCxnSpPr>
            <a:cxnSpLocks/>
          </p:cNvCxnSpPr>
          <p:nvPr/>
        </p:nvCxnSpPr>
        <p:spPr>
          <a:xfrm flipH="1">
            <a:off x="3833520" y="3310669"/>
            <a:ext cx="1295154" cy="0"/>
          </a:xfrm>
          <a:prstGeom prst="line">
            <a:avLst/>
          </a:prstGeom>
          <a:ln w="101600">
            <a:solidFill>
              <a:srgbClr val="00B050"/>
            </a:solidFill>
            <a:prstDash val="sysDot"/>
            <a:headEnd type="none" w="med" len="med"/>
          </a:ln>
          <a:scene3d>
            <a:camera prst="orthographicFront">
              <a:rot lat="0" lon="0" rev="189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5EEC107F-276A-27C6-C6AE-EC408C387F09}"/>
              </a:ext>
            </a:extLst>
          </p:cNvPr>
          <p:cNvCxnSpPr>
            <a:cxnSpLocks/>
          </p:cNvCxnSpPr>
          <p:nvPr/>
        </p:nvCxnSpPr>
        <p:spPr>
          <a:xfrm flipH="1">
            <a:off x="3689141" y="2923630"/>
            <a:ext cx="1379827" cy="0"/>
          </a:xfrm>
          <a:prstGeom prst="line">
            <a:avLst/>
          </a:prstGeom>
          <a:ln w="101600">
            <a:solidFill>
              <a:srgbClr val="FFC000"/>
            </a:solidFill>
            <a:prstDash val="solid"/>
            <a:headEnd type="none" w="med" len="med"/>
          </a:ln>
          <a:scene3d>
            <a:camera prst="orthographicFront">
              <a:rot lat="0" lon="0" rev="18900000"/>
            </a:camera>
            <a:lightRig rig="threePt" dir="t"/>
          </a:scene3d>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FE18A15B-8411-0C7B-ACA9-4C7243B2B80D}"/>
              </a:ext>
            </a:extLst>
          </p:cNvPr>
          <p:cNvSpPr/>
          <p:nvPr/>
        </p:nvSpPr>
        <p:spPr>
          <a:xfrm>
            <a:off x="4592017" y="3043192"/>
            <a:ext cx="336302" cy="1160507"/>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Rounded Corners 70">
            <a:extLst>
              <a:ext uri="{FF2B5EF4-FFF2-40B4-BE49-F238E27FC236}">
                <a16:creationId xmlns:a16="http://schemas.microsoft.com/office/drawing/2014/main" id="{556592D8-A1BF-551D-F48F-9285CD224074}"/>
              </a:ext>
            </a:extLst>
          </p:cNvPr>
          <p:cNvSpPr/>
          <p:nvPr/>
        </p:nvSpPr>
        <p:spPr>
          <a:xfrm>
            <a:off x="3730032" y="2308003"/>
            <a:ext cx="336302" cy="638807"/>
          </a:xfrm>
          <a:prstGeom prst="roundRect">
            <a:avLst/>
          </a:prstGeom>
          <a:solidFill>
            <a:schemeClr val="bg1"/>
          </a:solidFill>
          <a:ln w="76200">
            <a:solidFill>
              <a:schemeClr val="tx1"/>
            </a:solidFill>
          </a:ln>
          <a:scene3d>
            <a:camera prst="orthographicFront">
              <a:rot lat="0" lon="0" rev="810000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TextBox 78">
            <a:extLst>
              <a:ext uri="{FF2B5EF4-FFF2-40B4-BE49-F238E27FC236}">
                <a16:creationId xmlns:a16="http://schemas.microsoft.com/office/drawing/2014/main" id="{8A0584DF-E942-0DD1-FE2B-4B10929E1AD7}"/>
              </a:ext>
            </a:extLst>
          </p:cNvPr>
          <p:cNvSpPr txBox="1"/>
          <p:nvPr/>
        </p:nvSpPr>
        <p:spPr>
          <a:xfrm>
            <a:off x="8414568" y="5783535"/>
            <a:ext cx="1649046" cy="369332"/>
          </a:xfrm>
          <a:prstGeom prst="rect">
            <a:avLst/>
          </a:prstGeom>
          <a:noFill/>
        </p:spPr>
        <p:txBody>
          <a:bodyPr wrap="square" rtlCol="0">
            <a:spAutoFit/>
          </a:bodyPr>
          <a:lstStyle/>
          <a:p>
            <a:r>
              <a:rPr lang="en-GB"/>
              <a:t>Cardiff Central</a:t>
            </a:r>
          </a:p>
        </p:txBody>
      </p:sp>
      <p:sp>
        <p:nvSpPr>
          <p:cNvPr id="80" name="TextBox 79">
            <a:extLst>
              <a:ext uri="{FF2B5EF4-FFF2-40B4-BE49-F238E27FC236}">
                <a16:creationId xmlns:a16="http://schemas.microsoft.com/office/drawing/2014/main" id="{FB04377A-EAC8-B962-BE80-A1CD0052F507}"/>
              </a:ext>
            </a:extLst>
          </p:cNvPr>
          <p:cNvSpPr txBox="1"/>
          <p:nvPr/>
        </p:nvSpPr>
        <p:spPr>
          <a:xfrm>
            <a:off x="8083911" y="6206012"/>
            <a:ext cx="1761083" cy="369332"/>
          </a:xfrm>
          <a:prstGeom prst="rect">
            <a:avLst/>
          </a:prstGeom>
          <a:noFill/>
        </p:spPr>
        <p:txBody>
          <a:bodyPr wrap="square" rtlCol="0">
            <a:spAutoFit/>
          </a:bodyPr>
          <a:lstStyle/>
          <a:p>
            <a:r>
              <a:rPr lang="en-GB"/>
              <a:t>Birmingham Int’l</a:t>
            </a:r>
          </a:p>
        </p:txBody>
      </p:sp>
      <p:sp>
        <p:nvSpPr>
          <p:cNvPr id="81" name="TextBox 80">
            <a:extLst>
              <a:ext uri="{FF2B5EF4-FFF2-40B4-BE49-F238E27FC236}">
                <a16:creationId xmlns:a16="http://schemas.microsoft.com/office/drawing/2014/main" id="{29261947-0D51-807C-ECEB-AD27F3ADD27B}"/>
              </a:ext>
            </a:extLst>
          </p:cNvPr>
          <p:cNvSpPr txBox="1"/>
          <p:nvPr/>
        </p:nvSpPr>
        <p:spPr>
          <a:xfrm>
            <a:off x="6131183" y="3641916"/>
            <a:ext cx="911324" cy="369332"/>
          </a:xfrm>
          <a:prstGeom prst="rect">
            <a:avLst/>
          </a:prstGeom>
          <a:noFill/>
          <a:scene3d>
            <a:camera prst="orthographicFront">
              <a:rot lat="0" lon="0" rev="5400000"/>
            </a:camera>
            <a:lightRig rig="threePt" dir="t"/>
          </a:scene3d>
        </p:spPr>
        <p:txBody>
          <a:bodyPr wrap="square" rtlCol="0">
            <a:spAutoFit/>
          </a:bodyPr>
          <a:lstStyle/>
          <a:p>
            <a:pPr algn="ctr"/>
            <a:r>
              <a:rPr lang="en-GB"/>
              <a:t>Rhyl</a:t>
            </a:r>
          </a:p>
        </p:txBody>
      </p:sp>
      <p:sp>
        <p:nvSpPr>
          <p:cNvPr id="82" name="TextBox 81">
            <a:extLst>
              <a:ext uri="{FF2B5EF4-FFF2-40B4-BE49-F238E27FC236}">
                <a16:creationId xmlns:a16="http://schemas.microsoft.com/office/drawing/2014/main" id="{A9F79578-03BE-B31E-50D6-90CCCC788E01}"/>
              </a:ext>
            </a:extLst>
          </p:cNvPr>
          <p:cNvSpPr txBox="1"/>
          <p:nvPr/>
        </p:nvSpPr>
        <p:spPr>
          <a:xfrm>
            <a:off x="4114632" y="3473266"/>
            <a:ext cx="1293027" cy="307777"/>
          </a:xfrm>
          <a:prstGeom prst="rect">
            <a:avLst/>
          </a:prstGeom>
          <a:noFill/>
          <a:scene3d>
            <a:camera prst="orthographicFront">
              <a:rot lat="0" lon="0" rev="5400000"/>
            </a:camera>
            <a:lightRig rig="threePt" dir="t"/>
          </a:scene3d>
        </p:spPr>
        <p:txBody>
          <a:bodyPr wrap="square" rtlCol="0">
            <a:spAutoFit/>
          </a:bodyPr>
          <a:lstStyle/>
          <a:p>
            <a:pPr algn="ctr"/>
            <a:r>
              <a:rPr lang="en-GB" sz="1400"/>
              <a:t>Llandudno </a:t>
            </a:r>
            <a:r>
              <a:rPr lang="en-GB" sz="1400" err="1"/>
              <a:t>Jcn</a:t>
            </a:r>
            <a:endParaRPr lang="en-GB" sz="1400"/>
          </a:p>
        </p:txBody>
      </p:sp>
      <p:sp>
        <p:nvSpPr>
          <p:cNvPr id="83" name="TextBox 82">
            <a:extLst>
              <a:ext uri="{FF2B5EF4-FFF2-40B4-BE49-F238E27FC236}">
                <a16:creationId xmlns:a16="http://schemas.microsoft.com/office/drawing/2014/main" id="{D909238A-9C0A-E699-CCB3-770FB7EE5662}"/>
              </a:ext>
            </a:extLst>
          </p:cNvPr>
          <p:cNvSpPr txBox="1"/>
          <p:nvPr/>
        </p:nvSpPr>
        <p:spPr>
          <a:xfrm>
            <a:off x="2475645" y="3781321"/>
            <a:ext cx="911324" cy="307777"/>
          </a:xfrm>
          <a:prstGeom prst="rect">
            <a:avLst/>
          </a:prstGeom>
          <a:noFill/>
          <a:scene3d>
            <a:camera prst="orthographicFront">
              <a:rot lat="0" lon="0" rev="5400000"/>
            </a:camera>
            <a:lightRig rig="threePt" dir="t"/>
          </a:scene3d>
        </p:spPr>
        <p:txBody>
          <a:bodyPr wrap="square" rtlCol="0">
            <a:spAutoFit/>
          </a:bodyPr>
          <a:lstStyle/>
          <a:p>
            <a:pPr algn="ctr"/>
            <a:r>
              <a:rPr lang="en-GB" sz="1400"/>
              <a:t>Bangor</a:t>
            </a:r>
          </a:p>
        </p:txBody>
      </p:sp>
      <p:sp>
        <p:nvSpPr>
          <p:cNvPr id="84" name="TextBox 83">
            <a:extLst>
              <a:ext uri="{FF2B5EF4-FFF2-40B4-BE49-F238E27FC236}">
                <a16:creationId xmlns:a16="http://schemas.microsoft.com/office/drawing/2014/main" id="{54B5FEDC-20A9-EB3E-23C0-5D6CF1648B18}"/>
              </a:ext>
            </a:extLst>
          </p:cNvPr>
          <p:cNvSpPr txBox="1"/>
          <p:nvPr/>
        </p:nvSpPr>
        <p:spPr>
          <a:xfrm>
            <a:off x="632985" y="3813496"/>
            <a:ext cx="911324" cy="246221"/>
          </a:xfrm>
          <a:prstGeom prst="rect">
            <a:avLst/>
          </a:prstGeom>
          <a:noFill/>
          <a:scene3d>
            <a:camera prst="orthographicFront">
              <a:rot lat="0" lon="0" rev="5400000"/>
            </a:camera>
            <a:lightRig rig="threePt" dir="t"/>
          </a:scene3d>
        </p:spPr>
        <p:txBody>
          <a:bodyPr wrap="square" rtlCol="0">
            <a:spAutoFit/>
          </a:bodyPr>
          <a:lstStyle/>
          <a:p>
            <a:pPr algn="ctr"/>
            <a:r>
              <a:rPr lang="en-GB" sz="1000"/>
              <a:t>Holyhead</a:t>
            </a:r>
          </a:p>
        </p:txBody>
      </p:sp>
      <p:sp>
        <p:nvSpPr>
          <p:cNvPr id="85" name="TextBox 84">
            <a:extLst>
              <a:ext uri="{FF2B5EF4-FFF2-40B4-BE49-F238E27FC236}">
                <a16:creationId xmlns:a16="http://schemas.microsoft.com/office/drawing/2014/main" id="{D4E12BD0-1D1B-1A01-A8D8-964665A7D331}"/>
              </a:ext>
            </a:extLst>
          </p:cNvPr>
          <p:cNvSpPr txBox="1"/>
          <p:nvPr/>
        </p:nvSpPr>
        <p:spPr>
          <a:xfrm>
            <a:off x="3434054" y="2505524"/>
            <a:ext cx="911324" cy="230832"/>
          </a:xfrm>
          <a:prstGeom prst="rect">
            <a:avLst/>
          </a:prstGeom>
          <a:noFill/>
          <a:scene3d>
            <a:camera prst="orthographicFront">
              <a:rot lat="0" lon="0" rev="2700000"/>
            </a:camera>
            <a:lightRig rig="threePt" dir="t"/>
          </a:scene3d>
        </p:spPr>
        <p:txBody>
          <a:bodyPr wrap="square" rtlCol="0">
            <a:spAutoFit/>
          </a:bodyPr>
          <a:lstStyle/>
          <a:p>
            <a:pPr algn="ctr"/>
            <a:r>
              <a:rPr lang="en-GB" sz="900"/>
              <a:t>Llandudno</a:t>
            </a:r>
          </a:p>
        </p:txBody>
      </p:sp>
      <p:sp>
        <p:nvSpPr>
          <p:cNvPr id="86" name="TextBox 85">
            <a:extLst>
              <a:ext uri="{FF2B5EF4-FFF2-40B4-BE49-F238E27FC236}">
                <a16:creationId xmlns:a16="http://schemas.microsoft.com/office/drawing/2014/main" id="{08087890-B7BD-C985-BFCB-CF1642019FD5}"/>
              </a:ext>
            </a:extLst>
          </p:cNvPr>
          <p:cNvSpPr txBox="1"/>
          <p:nvPr/>
        </p:nvSpPr>
        <p:spPr>
          <a:xfrm>
            <a:off x="10497773" y="2995810"/>
            <a:ext cx="1722766" cy="646331"/>
          </a:xfrm>
          <a:prstGeom prst="rect">
            <a:avLst/>
          </a:prstGeom>
          <a:noFill/>
        </p:spPr>
        <p:txBody>
          <a:bodyPr wrap="square" rtlCol="0">
            <a:spAutoFit/>
          </a:bodyPr>
          <a:lstStyle/>
          <a:p>
            <a:r>
              <a:rPr lang="en-GB"/>
              <a:t>London Euston</a:t>
            </a:r>
          </a:p>
          <a:p>
            <a:r>
              <a:rPr lang="en-GB"/>
              <a:t>(Avanti)</a:t>
            </a:r>
          </a:p>
        </p:txBody>
      </p:sp>
      <p:sp>
        <p:nvSpPr>
          <p:cNvPr id="168" name="Rectangle: Rounded Corners 167">
            <a:extLst>
              <a:ext uri="{FF2B5EF4-FFF2-40B4-BE49-F238E27FC236}">
                <a16:creationId xmlns:a16="http://schemas.microsoft.com/office/drawing/2014/main" id="{1B276EFB-B34D-8832-F96C-376939E77955}"/>
              </a:ext>
            </a:extLst>
          </p:cNvPr>
          <p:cNvSpPr/>
          <p:nvPr/>
        </p:nvSpPr>
        <p:spPr>
          <a:xfrm>
            <a:off x="1387833" y="3853968"/>
            <a:ext cx="134647" cy="368781"/>
          </a:xfrm>
          <a:prstGeom prst="roundRect">
            <a:avLst/>
          </a:prstGeom>
          <a:solidFill>
            <a:schemeClr val="bg1"/>
          </a:solidFill>
          <a:ln w="38100">
            <a:solidFill>
              <a:srgbClr val="CBD0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D83D5036-71F3-4832-6B91-0EC921884167}"/>
              </a:ext>
            </a:extLst>
          </p:cNvPr>
          <p:cNvSpPr/>
          <p:nvPr/>
        </p:nvSpPr>
        <p:spPr>
          <a:xfrm>
            <a:off x="2475803" y="3856674"/>
            <a:ext cx="122162" cy="356222"/>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Rounded Corners 173">
            <a:extLst>
              <a:ext uri="{FF2B5EF4-FFF2-40B4-BE49-F238E27FC236}">
                <a16:creationId xmlns:a16="http://schemas.microsoft.com/office/drawing/2014/main" id="{F5EF4F7C-116B-83C4-026C-95AAED9DC0A9}"/>
              </a:ext>
            </a:extLst>
          </p:cNvPr>
          <p:cNvSpPr/>
          <p:nvPr/>
        </p:nvSpPr>
        <p:spPr>
          <a:xfrm>
            <a:off x="4256110" y="2849041"/>
            <a:ext cx="127112" cy="385669"/>
          </a:xfrm>
          <a:prstGeom prst="roundRect">
            <a:avLst/>
          </a:prstGeom>
          <a:solidFill>
            <a:schemeClr val="bg1"/>
          </a:solidFill>
          <a:ln w="76200">
            <a:solidFill>
              <a:schemeClr val="tx1"/>
            </a:solidFill>
          </a:ln>
          <a:scene3d>
            <a:camera prst="orthographicFront">
              <a:rot lat="0" lon="0" rev="810000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Rounded Corners 174">
            <a:extLst>
              <a:ext uri="{FF2B5EF4-FFF2-40B4-BE49-F238E27FC236}">
                <a16:creationId xmlns:a16="http://schemas.microsoft.com/office/drawing/2014/main" id="{FF9FFC16-9D0A-B1FD-0E9D-744A682C654B}"/>
              </a:ext>
            </a:extLst>
          </p:cNvPr>
          <p:cNvSpPr/>
          <p:nvPr/>
        </p:nvSpPr>
        <p:spPr>
          <a:xfrm>
            <a:off x="5306176" y="3368040"/>
            <a:ext cx="143961" cy="835659"/>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Rectangle: Rounded Corners 176">
            <a:extLst>
              <a:ext uri="{FF2B5EF4-FFF2-40B4-BE49-F238E27FC236}">
                <a16:creationId xmlns:a16="http://schemas.microsoft.com/office/drawing/2014/main" id="{E881F207-FED4-221D-E379-92E4FF5A31DD}"/>
              </a:ext>
            </a:extLst>
          </p:cNvPr>
          <p:cNvSpPr/>
          <p:nvPr/>
        </p:nvSpPr>
        <p:spPr>
          <a:xfrm>
            <a:off x="5867846" y="3372106"/>
            <a:ext cx="134647" cy="16551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 name="Rectangle: Rounded Corners 177">
            <a:extLst>
              <a:ext uri="{FF2B5EF4-FFF2-40B4-BE49-F238E27FC236}">
                <a16:creationId xmlns:a16="http://schemas.microsoft.com/office/drawing/2014/main" id="{0C15BB6B-6700-7863-1B9C-6456BC5B6C1D}"/>
              </a:ext>
            </a:extLst>
          </p:cNvPr>
          <p:cNvSpPr/>
          <p:nvPr/>
        </p:nvSpPr>
        <p:spPr>
          <a:xfrm>
            <a:off x="7033363" y="3368040"/>
            <a:ext cx="143961" cy="835659"/>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Rectangle: Rounded Corners 178">
            <a:extLst>
              <a:ext uri="{FF2B5EF4-FFF2-40B4-BE49-F238E27FC236}">
                <a16:creationId xmlns:a16="http://schemas.microsoft.com/office/drawing/2014/main" id="{0F2F661A-3909-FDE3-B11A-B35019BD2237}"/>
              </a:ext>
            </a:extLst>
          </p:cNvPr>
          <p:cNvSpPr/>
          <p:nvPr/>
        </p:nvSpPr>
        <p:spPr>
          <a:xfrm>
            <a:off x="7427380" y="3368040"/>
            <a:ext cx="143961" cy="840200"/>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TextBox 184">
            <a:extLst>
              <a:ext uri="{FF2B5EF4-FFF2-40B4-BE49-F238E27FC236}">
                <a16:creationId xmlns:a16="http://schemas.microsoft.com/office/drawing/2014/main" id="{A905D396-AEDE-63B7-498A-467C88BE28BE}"/>
              </a:ext>
            </a:extLst>
          </p:cNvPr>
          <p:cNvSpPr txBox="1"/>
          <p:nvPr/>
        </p:nvSpPr>
        <p:spPr>
          <a:xfrm>
            <a:off x="-71904" y="1526297"/>
            <a:ext cx="6390087" cy="369332"/>
          </a:xfrm>
          <a:prstGeom prst="rect">
            <a:avLst/>
          </a:prstGeom>
          <a:noFill/>
        </p:spPr>
        <p:txBody>
          <a:bodyPr wrap="square" rtlCol="0">
            <a:spAutoFit/>
          </a:bodyPr>
          <a:lstStyle/>
          <a:p>
            <a:pPr algn="r"/>
            <a:r>
              <a:rPr lang="en-GB">
                <a:latin typeface="Wales Sans Body" panose="02000503030000020004" pitchFamily="50" charset="0"/>
              </a:rPr>
              <a:t>Calling pattern only shown Crewe &lt;&gt; Holyhead/Llandudno</a:t>
            </a:r>
          </a:p>
        </p:txBody>
      </p:sp>
      <p:sp>
        <p:nvSpPr>
          <p:cNvPr id="64" name="TextBox 63">
            <a:extLst>
              <a:ext uri="{FF2B5EF4-FFF2-40B4-BE49-F238E27FC236}">
                <a16:creationId xmlns:a16="http://schemas.microsoft.com/office/drawing/2014/main" id="{DFCBF23E-AC57-1E8F-7523-3ACEDAACF4F8}"/>
              </a:ext>
            </a:extLst>
          </p:cNvPr>
          <p:cNvSpPr txBox="1"/>
          <p:nvPr/>
        </p:nvSpPr>
        <p:spPr>
          <a:xfrm>
            <a:off x="8048900" y="3527252"/>
            <a:ext cx="911324" cy="369332"/>
          </a:xfrm>
          <a:prstGeom prst="rect">
            <a:avLst/>
          </a:prstGeom>
          <a:noFill/>
          <a:scene3d>
            <a:camera prst="orthographicFront">
              <a:rot lat="0" lon="0" rev="5400000"/>
            </a:camera>
            <a:lightRig rig="threePt" dir="t"/>
          </a:scene3d>
        </p:spPr>
        <p:txBody>
          <a:bodyPr wrap="square" rtlCol="0">
            <a:spAutoFit/>
          </a:bodyPr>
          <a:lstStyle/>
          <a:p>
            <a:pPr algn="ctr"/>
            <a:r>
              <a:rPr lang="en-GB"/>
              <a:t>Chester</a:t>
            </a:r>
          </a:p>
        </p:txBody>
      </p:sp>
      <p:sp>
        <p:nvSpPr>
          <p:cNvPr id="38" name="Rectangle: Rounded Corners 37">
            <a:extLst>
              <a:ext uri="{FF2B5EF4-FFF2-40B4-BE49-F238E27FC236}">
                <a16:creationId xmlns:a16="http://schemas.microsoft.com/office/drawing/2014/main" id="{95AEA246-C8B2-A996-C71B-D14CA0BBA281}"/>
              </a:ext>
            </a:extLst>
          </p:cNvPr>
          <p:cNvSpPr/>
          <p:nvPr/>
        </p:nvSpPr>
        <p:spPr>
          <a:xfrm>
            <a:off x="9673646" y="3509929"/>
            <a:ext cx="336302" cy="638808"/>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solidFill>
                <a:schemeClr val="tx1"/>
              </a:solidFill>
            </a:endParaRPr>
          </a:p>
        </p:txBody>
      </p:sp>
      <p:sp>
        <p:nvSpPr>
          <p:cNvPr id="40" name="TextBox 39">
            <a:extLst>
              <a:ext uri="{FF2B5EF4-FFF2-40B4-BE49-F238E27FC236}">
                <a16:creationId xmlns:a16="http://schemas.microsoft.com/office/drawing/2014/main" id="{CFDC9981-F4D1-74B2-CB42-3010A224C096}"/>
              </a:ext>
            </a:extLst>
          </p:cNvPr>
          <p:cNvSpPr txBox="1"/>
          <p:nvPr/>
        </p:nvSpPr>
        <p:spPr>
          <a:xfrm>
            <a:off x="9369205" y="3683932"/>
            <a:ext cx="911324" cy="307777"/>
          </a:xfrm>
          <a:prstGeom prst="rect">
            <a:avLst/>
          </a:prstGeom>
          <a:noFill/>
          <a:scene3d>
            <a:camera prst="orthographicFront">
              <a:rot lat="0" lon="0" rev="5400000"/>
            </a:camera>
            <a:lightRig rig="threePt" dir="t"/>
          </a:scene3d>
        </p:spPr>
        <p:txBody>
          <a:bodyPr wrap="square" rtlCol="0">
            <a:spAutoFit/>
          </a:bodyPr>
          <a:lstStyle/>
          <a:p>
            <a:pPr algn="ctr"/>
            <a:r>
              <a:rPr lang="en-GB" sz="1400"/>
              <a:t>Crewe</a:t>
            </a:r>
          </a:p>
        </p:txBody>
      </p:sp>
      <p:sp>
        <p:nvSpPr>
          <p:cNvPr id="42" name="Rectangle: Rounded Corners 41">
            <a:extLst>
              <a:ext uri="{FF2B5EF4-FFF2-40B4-BE49-F238E27FC236}">
                <a16:creationId xmlns:a16="http://schemas.microsoft.com/office/drawing/2014/main" id="{BD96C8DE-66A2-7F3B-66CD-AE4A95588C76}"/>
              </a:ext>
            </a:extLst>
          </p:cNvPr>
          <p:cNvSpPr/>
          <p:nvPr/>
        </p:nvSpPr>
        <p:spPr>
          <a:xfrm>
            <a:off x="7734760" y="5002400"/>
            <a:ext cx="1550589" cy="277605"/>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solidFill>
                <a:schemeClr val="tx1"/>
              </a:solidFill>
            </a:endParaRPr>
          </a:p>
        </p:txBody>
      </p:sp>
      <p:sp>
        <p:nvSpPr>
          <p:cNvPr id="46" name="TextBox 45">
            <a:extLst>
              <a:ext uri="{FF2B5EF4-FFF2-40B4-BE49-F238E27FC236}">
                <a16:creationId xmlns:a16="http://schemas.microsoft.com/office/drawing/2014/main" id="{65680C8E-C9B9-48E6-5C97-7DFBF8839156}"/>
              </a:ext>
            </a:extLst>
          </p:cNvPr>
          <p:cNvSpPr txBox="1"/>
          <p:nvPr/>
        </p:nvSpPr>
        <p:spPr>
          <a:xfrm>
            <a:off x="7733551" y="4982861"/>
            <a:ext cx="1550590" cy="307777"/>
          </a:xfrm>
          <a:prstGeom prst="rect">
            <a:avLst/>
          </a:prstGeom>
          <a:noFill/>
          <a:scene3d>
            <a:camera prst="orthographicFront">
              <a:rot lat="0" lon="0" rev="0"/>
            </a:camera>
            <a:lightRig rig="threePt" dir="t"/>
          </a:scene3d>
        </p:spPr>
        <p:txBody>
          <a:bodyPr wrap="square" rtlCol="0">
            <a:spAutoFit/>
          </a:bodyPr>
          <a:lstStyle/>
          <a:p>
            <a:pPr algn="ctr"/>
            <a:r>
              <a:rPr lang="en-GB" sz="1400"/>
              <a:t>Wrexham General</a:t>
            </a:r>
          </a:p>
        </p:txBody>
      </p:sp>
      <p:cxnSp>
        <p:nvCxnSpPr>
          <p:cNvPr id="54" name="Straight Connector 53">
            <a:extLst>
              <a:ext uri="{FF2B5EF4-FFF2-40B4-BE49-F238E27FC236}">
                <a16:creationId xmlns:a16="http://schemas.microsoft.com/office/drawing/2014/main" id="{5CA61E49-873A-51F2-EF7E-87904E454E00}"/>
              </a:ext>
            </a:extLst>
          </p:cNvPr>
          <p:cNvCxnSpPr>
            <a:cxnSpLocks/>
          </p:cNvCxnSpPr>
          <p:nvPr/>
        </p:nvCxnSpPr>
        <p:spPr>
          <a:xfrm flipH="1">
            <a:off x="570245" y="4886639"/>
            <a:ext cx="1079434" cy="0"/>
          </a:xfrm>
          <a:prstGeom prst="line">
            <a:avLst/>
          </a:prstGeom>
          <a:ln w="101600">
            <a:solidFill>
              <a:schemeClr val="tx1"/>
            </a:solidFill>
            <a:prstDash val="solid"/>
            <a:headEnd type="none" w="med" len="me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7197C8C9-0468-6DD8-EC7A-FE5ED7CC23FC}"/>
              </a:ext>
            </a:extLst>
          </p:cNvPr>
          <p:cNvSpPr txBox="1"/>
          <p:nvPr/>
        </p:nvSpPr>
        <p:spPr>
          <a:xfrm>
            <a:off x="500930" y="4423684"/>
            <a:ext cx="764110" cy="369332"/>
          </a:xfrm>
          <a:prstGeom prst="rect">
            <a:avLst/>
          </a:prstGeom>
          <a:noFill/>
        </p:spPr>
        <p:txBody>
          <a:bodyPr wrap="square" rtlCol="0">
            <a:spAutoFit/>
          </a:bodyPr>
          <a:lstStyle/>
          <a:p>
            <a:r>
              <a:rPr lang="en-GB"/>
              <a:t>Key</a:t>
            </a:r>
          </a:p>
        </p:txBody>
      </p:sp>
      <p:cxnSp>
        <p:nvCxnSpPr>
          <p:cNvPr id="57" name="Straight Connector 56">
            <a:extLst>
              <a:ext uri="{FF2B5EF4-FFF2-40B4-BE49-F238E27FC236}">
                <a16:creationId xmlns:a16="http://schemas.microsoft.com/office/drawing/2014/main" id="{3D089165-94D3-2E32-CB8B-31C2594D8269}"/>
              </a:ext>
            </a:extLst>
          </p:cNvPr>
          <p:cNvCxnSpPr>
            <a:cxnSpLocks/>
          </p:cNvCxnSpPr>
          <p:nvPr/>
        </p:nvCxnSpPr>
        <p:spPr>
          <a:xfrm flipH="1">
            <a:off x="570245" y="5168648"/>
            <a:ext cx="1079434" cy="0"/>
          </a:xfrm>
          <a:prstGeom prst="line">
            <a:avLst/>
          </a:prstGeom>
          <a:ln w="101600">
            <a:solidFill>
              <a:schemeClr val="tx1"/>
            </a:solidFill>
            <a:prstDash val="sysDash"/>
            <a:headEnd type="non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B799EB2-8C8B-0FA7-BDEE-E3290B6C6294}"/>
              </a:ext>
            </a:extLst>
          </p:cNvPr>
          <p:cNvCxnSpPr>
            <a:cxnSpLocks/>
          </p:cNvCxnSpPr>
          <p:nvPr/>
        </p:nvCxnSpPr>
        <p:spPr>
          <a:xfrm flipH="1">
            <a:off x="558441" y="5438007"/>
            <a:ext cx="1091238" cy="0"/>
          </a:xfrm>
          <a:prstGeom prst="line">
            <a:avLst/>
          </a:prstGeom>
          <a:ln w="101600">
            <a:solidFill>
              <a:schemeClr val="tx1"/>
            </a:solidFill>
            <a:prstDash val="sysDot"/>
            <a:headEnd type="none" w="med" len="med"/>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9063E724-7B56-C251-563E-A1AB312FF8C8}"/>
              </a:ext>
            </a:extLst>
          </p:cNvPr>
          <p:cNvSpPr txBox="1"/>
          <p:nvPr/>
        </p:nvSpPr>
        <p:spPr>
          <a:xfrm>
            <a:off x="1673104" y="4701973"/>
            <a:ext cx="2342794" cy="369332"/>
          </a:xfrm>
          <a:prstGeom prst="rect">
            <a:avLst/>
          </a:prstGeom>
          <a:noFill/>
        </p:spPr>
        <p:txBody>
          <a:bodyPr wrap="square" rtlCol="0">
            <a:spAutoFit/>
          </a:bodyPr>
          <a:lstStyle/>
          <a:p>
            <a:r>
              <a:rPr lang="en-GB"/>
              <a:t>1 train per hour</a:t>
            </a:r>
          </a:p>
        </p:txBody>
      </p:sp>
      <p:sp>
        <p:nvSpPr>
          <p:cNvPr id="69" name="TextBox 68">
            <a:extLst>
              <a:ext uri="{FF2B5EF4-FFF2-40B4-BE49-F238E27FC236}">
                <a16:creationId xmlns:a16="http://schemas.microsoft.com/office/drawing/2014/main" id="{643B29E9-E60B-E7E0-BA70-AAC6AD8FD643}"/>
              </a:ext>
            </a:extLst>
          </p:cNvPr>
          <p:cNvSpPr txBox="1"/>
          <p:nvPr/>
        </p:nvSpPr>
        <p:spPr>
          <a:xfrm>
            <a:off x="1675496" y="4971331"/>
            <a:ext cx="2342794" cy="369332"/>
          </a:xfrm>
          <a:prstGeom prst="rect">
            <a:avLst/>
          </a:prstGeom>
          <a:noFill/>
        </p:spPr>
        <p:txBody>
          <a:bodyPr wrap="square" rtlCol="0">
            <a:spAutoFit/>
          </a:bodyPr>
          <a:lstStyle/>
          <a:p>
            <a:r>
              <a:rPr lang="en-GB"/>
              <a:t>1 train per 2 hours</a:t>
            </a:r>
          </a:p>
        </p:txBody>
      </p:sp>
      <p:sp>
        <p:nvSpPr>
          <p:cNvPr id="76" name="TextBox 75">
            <a:extLst>
              <a:ext uri="{FF2B5EF4-FFF2-40B4-BE49-F238E27FC236}">
                <a16:creationId xmlns:a16="http://schemas.microsoft.com/office/drawing/2014/main" id="{3CAEC199-77CE-460E-9192-7AAAC134B49A}"/>
              </a:ext>
            </a:extLst>
          </p:cNvPr>
          <p:cNvSpPr txBox="1"/>
          <p:nvPr/>
        </p:nvSpPr>
        <p:spPr>
          <a:xfrm>
            <a:off x="1675255" y="5253341"/>
            <a:ext cx="2342794" cy="369332"/>
          </a:xfrm>
          <a:prstGeom prst="rect">
            <a:avLst/>
          </a:prstGeom>
          <a:noFill/>
        </p:spPr>
        <p:txBody>
          <a:bodyPr wrap="square" rtlCol="0">
            <a:spAutoFit/>
          </a:bodyPr>
          <a:lstStyle/>
          <a:p>
            <a:r>
              <a:rPr lang="en-GB"/>
              <a:t>Less frequent</a:t>
            </a:r>
          </a:p>
        </p:txBody>
      </p:sp>
      <p:sp>
        <p:nvSpPr>
          <p:cNvPr id="3" name="Rectangle: Rounded Corners 2">
            <a:extLst>
              <a:ext uri="{FF2B5EF4-FFF2-40B4-BE49-F238E27FC236}">
                <a16:creationId xmlns:a16="http://schemas.microsoft.com/office/drawing/2014/main" id="{8A7B7596-B1B4-075C-3300-32A79D4356B4}"/>
              </a:ext>
            </a:extLst>
          </p:cNvPr>
          <p:cNvSpPr/>
          <p:nvPr/>
        </p:nvSpPr>
        <p:spPr>
          <a:xfrm>
            <a:off x="3374751" y="3855958"/>
            <a:ext cx="122162" cy="356222"/>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AD5B3241-97D0-2274-D7DD-3059D9FC2935}"/>
              </a:ext>
            </a:extLst>
          </p:cNvPr>
          <p:cNvSpPr/>
          <p:nvPr/>
        </p:nvSpPr>
        <p:spPr>
          <a:xfrm>
            <a:off x="3784101" y="3852018"/>
            <a:ext cx="122162" cy="356222"/>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0F05F2EB-BB49-312E-692F-A29FFDC16F0B}"/>
              </a:ext>
            </a:extLst>
          </p:cNvPr>
          <p:cNvSpPr/>
          <p:nvPr/>
        </p:nvSpPr>
        <p:spPr>
          <a:xfrm>
            <a:off x="4193932" y="3849438"/>
            <a:ext cx="122162" cy="356222"/>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99A2AB74-2FAD-6C32-3AE4-0ACEB0B607B1}"/>
              </a:ext>
            </a:extLst>
          </p:cNvPr>
          <p:cNvSpPr/>
          <p:nvPr/>
        </p:nvSpPr>
        <p:spPr>
          <a:xfrm>
            <a:off x="7839396" y="3371173"/>
            <a:ext cx="134647" cy="16551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78F96317-2C31-BF93-37D0-001D314D419D}"/>
              </a:ext>
            </a:extLst>
          </p:cNvPr>
          <p:cNvSpPr/>
          <p:nvPr/>
        </p:nvSpPr>
        <p:spPr>
          <a:xfrm>
            <a:off x="1695995" y="3855958"/>
            <a:ext cx="134647" cy="368781"/>
          </a:xfrm>
          <a:prstGeom prst="roundRect">
            <a:avLst/>
          </a:prstGeom>
          <a:solidFill>
            <a:schemeClr val="bg1"/>
          </a:solidFill>
          <a:ln w="38100">
            <a:solidFill>
              <a:srgbClr val="CBD0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ACE00EE6-40D4-8830-5015-9312BAA9CA59}"/>
              </a:ext>
            </a:extLst>
          </p:cNvPr>
          <p:cNvSpPr/>
          <p:nvPr/>
        </p:nvSpPr>
        <p:spPr>
          <a:xfrm>
            <a:off x="1954241" y="3859132"/>
            <a:ext cx="134647" cy="368781"/>
          </a:xfrm>
          <a:prstGeom prst="roundRect">
            <a:avLst/>
          </a:prstGeom>
          <a:solidFill>
            <a:schemeClr val="bg1"/>
          </a:solidFill>
          <a:ln w="38100">
            <a:solidFill>
              <a:srgbClr val="CBD0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45FD06CA-38BB-64FF-EADB-2D4838897167}"/>
              </a:ext>
            </a:extLst>
          </p:cNvPr>
          <p:cNvSpPr/>
          <p:nvPr/>
        </p:nvSpPr>
        <p:spPr>
          <a:xfrm>
            <a:off x="2199100" y="3849438"/>
            <a:ext cx="134647" cy="368781"/>
          </a:xfrm>
          <a:prstGeom prst="roundRect">
            <a:avLst/>
          </a:prstGeom>
          <a:solidFill>
            <a:schemeClr val="bg1"/>
          </a:solidFill>
          <a:ln w="38100">
            <a:solidFill>
              <a:srgbClr val="CBD0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359AC178-2981-E748-54EE-85339C6E09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749" y="5995901"/>
            <a:ext cx="2063519" cy="613765"/>
          </a:xfrm>
          <a:prstGeom prst="rect">
            <a:avLst/>
          </a:prstGeom>
        </p:spPr>
      </p:pic>
    </p:spTree>
    <p:extLst>
      <p:ext uri="{BB962C8B-B14F-4D97-AF65-F5344CB8AC3E}">
        <p14:creationId xmlns:p14="http://schemas.microsoft.com/office/powerpoint/2010/main" val="101852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5D327-7D2F-F5AB-A150-FD503567BEDD}"/>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087640C-761C-072E-B687-401579C118D6}"/>
              </a:ext>
            </a:extLst>
          </p:cNvPr>
          <p:cNvCxnSpPr>
            <a:cxnSpLocks/>
          </p:cNvCxnSpPr>
          <p:nvPr/>
        </p:nvCxnSpPr>
        <p:spPr>
          <a:xfrm flipH="1">
            <a:off x="8342879" y="3716998"/>
            <a:ext cx="1618364" cy="0"/>
          </a:xfrm>
          <a:prstGeom prst="line">
            <a:avLst/>
          </a:prstGeom>
          <a:ln w="101600">
            <a:solidFill>
              <a:srgbClr val="009999"/>
            </a:solidFill>
            <a:prstDash val="solid"/>
            <a:head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ABEED2E-301D-1F1D-F5A0-E91014B50519}"/>
              </a:ext>
            </a:extLst>
          </p:cNvPr>
          <p:cNvCxnSpPr>
            <a:cxnSpLocks/>
          </p:cNvCxnSpPr>
          <p:nvPr/>
        </p:nvCxnSpPr>
        <p:spPr>
          <a:xfrm flipH="1">
            <a:off x="8346631" y="3949998"/>
            <a:ext cx="1618364" cy="0"/>
          </a:xfrm>
          <a:prstGeom prst="line">
            <a:avLst/>
          </a:prstGeom>
          <a:ln w="101600">
            <a:solidFill>
              <a:srgbClr val="0070C0"/>
            </a:solidFill>
            <a:prstDash val="solid"/>
            <a:headEnd type="non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F7DAC74-AACA-F8AC-8442-68D712A9ACD6}"/>
              </a:ext>
            </a:extLst>
          </p:cNvPr>
          <p:cNvCxnSpPr>
            <a:cxnSpLocks/>
          </p:cNvCxnSpPr>
          <p:nvPr/>
        </p:nvCxnSpPr>
        <p:spPr>
          <a:xfrm flipH="1" flipV="1">
            <a:off x="7991067" y="3439968"/>
            <a:ext cx="1414274" cy="1415095"/>
          </a:xfrm>
          <a:prstGeom prst="line">
            <a:avLst/>
          </a:prstGeom>
          <a:ln w="101600">
            <a:solidFill>
              <a:srgbClr val="0070C0"/>
            </a:solidFill>
            <a:prstDash val="solid"/>
            <a:headEnd type="none" w="med" len="med"/>
          </a:ln>
          <a:scene3d>
            <a:camera prst="orthographicFront">
              <a:rot lat="0" lon="0" rev="189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6051F29-72C9-CE72-6CF2-FBFFCCA72B9C}"/>
              </a:ext>
            </a:extLst>
          </p:cNvPr>
          <p:cNvCxnSpPr>
            <a:cxnSpLocks/>
          </p:cNvCxnSpPr>
          <p:nvPr/>
        </p:nvCxnSpPr>
        <p:spPr>
          <a:xfrm flipH="1" flipV="1">
            <a:off x="7679177" y="4159438"/>
            <a:ext cx="1414274" cy="1415095"/>
          </a:xfrm>
          <a:prstGeom prst="line">
            <a:avLst/>
          </a:prstGeom>
          <a:ln w="101600">
            <a:solidFill>
              <a:srgbClr val="FF7E79"/>
            </a:solidFill>
            <a:prstDash val="sysDash"/>
            <a:headEnd type="triangle" w="med" len="med"/>
          </a:ln>
          <a:scene3d>
            <a:camera prst="orthographicFront">
              <a:rot lat="0" lon="0" rev="189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2848DD7-87F4-1745-7766-1CC1A85E7720}"/>
              </a:ext>
            </a:extLst>
          </p:cNvPr>
          <p:cNvCxnSpPr>
            <a:cxnSpLocks/>
          </p:cNvCxnSpPr>
          <p:nvPr/>
        </p:nvCxnSpPr>
        <p:spPr>
          <a:xfrm flipH="1">
            <a:off x="8285730" y="2635194"/>
            <a:ext cx="1719045" cy="700424"/>
          </a:xfrm>
          <a:prstGeom prst="line">
            <a:avLst/>
          </a:prstGeom>
          <a:ln w="101600">
            <a:solidFill>
              <a:srgbClr val="FFC000"/>
            </a:solidFill>
            <a:prstDash val="solid"/>
            <a:headEnd type="triangle" w="med" len="med"/>
          </a:ln>
          <a:scene3d>
            <a:camera prst="orthographicFront">
              <a:rot lat="0" lon="0" rev="132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D164C4A-D7D1-B6B2-B0BF-8C5AD40067DB}"/>
              </a:ext>
            </a:extLst>
          </p:cNvPr>
          <p:cNvCxnSpPr>
            <a:cxnSpLocks/>
          </p:cNvCxnSpPr>
          <p:nvPr/>
        </p:nvCxnSpPr>
        <p:spPr>
          <a:xfrm flipH="1">
            <a:off x="1088951" y="3460899"/>
            <a:ext cx="7376974" cy="0"/>
          </a:xfrm>
          <a:prstGeom prst="line">
            <a:avLst/>
          </a:prstGeom>
          <a:ln w="101600">
            <a:solidFill>
              <a:srgbClr val="FFC000"/>
            </a:solidFill>
            <a:headEnd type="none" w="med" len="me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4E41BFB-07BD-E619-498F-4091F13A9304}"/>
              </a:ext>
            </a:extLst>
          </p:cNvPr>
          <p:cNvSpPr txBox="1"/>
          <p:nvPr/>
        </p:nvSpPr>
        <p:spPr>
          <a:xfrm>
            <a:off x="9673646" y="2010931"/>
            <a:ext cx="2315214" cy="369332"/>
          </a:xfrm>
          <a:prstGeom prst="rect">
            <a:avLst/>
          </a:prstGeom>
          <a:noFill/>
        </p:spPr>
        <p:txBody>
          <a:bodyPr wrap="square" rtlCol="0">
            <a:spAutoFit/>
          </a:bodyPr>
          <a:lstStyle/>
          <a:p>
            <a:r>
              <a:rPr lang="en-GB"/>
              <a:t>Manchester Airport</a:t>
            </a:r>
          </a:p>
        </p:txBody>
      </p:sp>
      <p:cxnSp>
        <p:nvCxnSpPr>
          <p:cNvPr id="45" name="Straight Connector 44">
            <a:extLst>
              <a:ext uri="{FF2B5EF4-FFF2-40B4-BE49-F238E27FC236}">
                <a16:creationId xmlns:a16="http://schemas.microsoft.com/office/drawing/2014/main" id="{C589E377-4C79-F4D3-0F2F-644D738AD377}"/>
              </a:ext>
            </a:extLst>
          </p:cNvPr>
          <p:cNvCxnSpPr>
            <a:cxnSpLocks/>
          </p:cNvCxnSpPr>
          <p:nvPr/>
        </p:nvCxnSpPr>
        <p:spPr>
          <a:xfrm flipH="1">
            <a:off x="4683092" y="3230528"/>
            <a:ext cx="3908506" cy="0"/>
          </a:xfrm>
          <a:prstGeom prst="line">
            <a:avLst/>
          </a:prstGeom>
          <a:ln w="101600">
            <a:solidFill>
              <a:srgbClr val="FF0000"/>
            </a:solidFill>
            <a:head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D369732-7E3C-0460-9844-1CCBC66E0C3E}"/>
              </a:ext>
            </a:extLst>
          </p:cNvPr>
          <p:cNvCxnSpPr>
            <a:cxnSpLocks/>
          </p:cNvCxnSpPr>
          <p:nvPr/>
        </p:nvCxnSpPr>
        <p:spPr>
          <a:xfrm flipH="1">
            <a:off x="1088951" y="3712537"/>
            <a:ext cx="7494709" cy="0"/>
          </a:xfrm>
          <a:prstGeom prst="line">
            <a:avLst/>
          </a:prstGeom>
          <a:ln w="101600">
            <a:solidFill>
              <a:srgbClr val="009999"/>
            </a:solidFill>
            <a:prstDash val="sysDot"/>
            <a:head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68E223F-719C-EE9F-45FA-363436561C85}"/>
              </a:ext>
            </a:extLst>
          </p:cNvPr>
          <p:cNvCxnSpPr>
            <a:cxnSpLocks/>
          </p:cNvCxnSpPr>
          <p:nvPr/>
        </p:nvCxnSpPr>
        <p:spPr>
          <a:xfrm flipH="1">
            <a:off x="971216" y="3939365"/>
            <a:ext cx="7494709" cy="0"/>
          </a:xfrm>
          <a:prstGeom prst="line">
            <a:avLst/>
          </a:prstGeom>
          <a:ln w="101600">
            <a:solidFill>
              <a:srgbClr val="FF7E79"/>
            </a:solidFill>
            <a:prstDash val="sysDash"/>
            <a:head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A47E630-B3C2-525F-7A95-AB669E5D8B2D}"/>
              </a:ext>
            </a:extLst>
          </p:cNvPr>
          <p:cNvCxnSpPr>
            <a:cxnSpLocks/>
          </p:cNvCxnSpPr>
          <p:nvPr/>
        </p:nvCxnSpPr>
        <p:spPr>
          <a:xfrm flipH="1">
            <a:off x="4592017" y="4136215"/>
            <a:ext cx="3873908" cy="0"/>
          </a:xfrm>
          <a:prstGeom prst="line">
            <a:avLst/>
          </a:prstGeom>
          <a:ln w="101600">
            <a:solidFill>
              <a:srgbClr val="CC3399"/>
            </a:solidFill>
            <a:prstDash val="sysDash"/>
            <a:headEnd type="none" w="med" len="med"/>
          </a:ln>
        </p:spPr>
        <p:style>
          <a:lnRef idx="1">
            <a:schemeClr val="accent1"/>
          </a:lnRef>
          <a:fillRef idx="0">
            <a:schemeClr val="accent1"/>
          </a:fillRef>
          <a:effectRef idx="0">
            <a:schemeClr val="accent1"/>
          </a:effectRef>
          <a:fontRef idx="minor">
            <a:schemeClr val="tx1"/>
          </a:fontRef>
        </p:style>
      </p:cxnSp>
      <p:sp>
        <p:nvSpPr>
          <p:cNvPr id="50" name="Rectangle: Rounded Corners 49">
            <a:extLst>
              <a:ext uri="{FF2B5EF4-FFF2-40B4-BE49-F238E27FC236}">
                <a16:creationId xmlns:a16="http://schemas.microsoft.com/office/drawing/2014/main" id="{CD6A942B-8BF4-40FA-6C43-66777451EE2B}"/>
              </a:ext>
            </a:extLst>
          </p:cNvPr>
          <p:cNvSpPr/>
          <p:nvPr/>
        </p:nvSpPr>
        <p:spPr>
          <a:xfrm>
            <a:off x="6424670" y="3163186"/>
            <a:ext cx="336302" cy="1040513"/>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Rounded Corners 47">
            <a:extLst>
              <a:ext uri="{FF2B5EF4-FFF2-40B4-BE49-F238E27FC236}">
                <a16:creationId xmlns:a16="http://schemas.microsoft.com/office/drawing/2014/main" id="{79C0C3E6-2395-41A9-AC1F-9874859C518B}"/>
              </a:ext>
            </a:extLst>
          </p:cNvPr>
          <p:cNvSpPr/>
          <p:nvPr/>
        </p:nvSpPr>
        <p:spPr>
          <a:xfrm>
            <a:off x="928738" y="3368039"/>
            <a:ext cx="336302" cy="638808"/>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Rounded Corners 50">
            <a:extLst>
              <a:ext uri="{FF2B5EF4-FFF2-40B4-BE49-F238E27FC236}">
                <a16:creationId xmlns:a16="http://schemas.microsoft.com/office/drawing/2014/main" id="{54DCBF95-0AD2-300B-6760-D65CF9F47AC1}"/>
              </a:ext>
            </a:extLst>
          </p:cNvPr>
          <p:cNvSpPr/>
          <p:nvPr/>
        </p:nvSpPr>
        <p:spPr>
          <a:xfrm>
            <a:off x="2759364" y="3368040"/>
            <a:ext cx="336302" cy="638807"/>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1" name="Straight Connector 60">
            <a:extLst>
              <a:ext uri="{FF2B5EF4-FFF2-40B4-BE49-F238E27FC236}">
                <a16:creationId xmlns:a16="http://schemas.microsoft.com/office/drawing/2014/main" id="{B7FC634D-1777-3FBB-86CF-376F79742642}"/>
              </a:ext>
            </a:extLst>
          </p:cNvPr>
          <p:cNvCxnSpPr>
            <a:cxnSpLocks/>
          </p:cNvCxnSpPr>
          <p:nvPr/>
        </p:nvCxnSpPr>
        <p:spPr>
          <a:xfrm flipH="1" flipV="1">
            <a:off x="9676385" y="3876150"/>
            <a:ext cx="1275953" cy="554094"/>
          </a:xfrm>
          <a:prstGeom prst="line">
            <a:avLst/>
          </a:prstGeom>
          <a:ln w="101600">
            <a:solidFill>
              <a:srgbClr val="009999"/>
            </a:solidFill>
            <a:prstDash val="solid"/>
            <a:headEnd type="triangle" w="med" len="med"/>
          </a:ln>
          <a:scene3d>
            <a:camera prst="orthographicFront">
              <a:rot lat="0" lon="0" rev="2022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16DBC64-3D2B-328C-955D-CAF89A4F38F4}"/>
              </a:ext>
            </a:extLst>
          </p:cNvPr>
          <p:cNvCxnSpPr>
            <a:cxnSpLocks/>
          </p:cNvCxnSpPr>
          <p:nvPr/>
        </p:nvCxnSpPr>
        <p:spPr>
          <a:xfrm flipH="1" flipV="1">
            <a:off x="7494878" y="4559941"/>
            <a:ext cx="1414274" cy="1415095"/>
          </a:xfrm>
          <a:prstGeom prst="line">
            <a:avLst/>
          </a:prstGeom>
          <a:ln w="101600">
            <a:solidFill>
              <a:srgbClr val="CC3399"/>
            </a:solidFill>
            <a:prstDash val="sysDash"/>
            <a:headEnd type="triangle" w="med" len="med"/>
          </a:ln>
          <a:scene3d>
            <a:camera prst="orthographicFront">
              <a:rot lat="0" lon="0" rev="189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672A6C8A-0E41-EFDE-BA63-312C67EA1869}"/>
              </a:ext>
            </a:extLst>
          </p:cNvPr>
          <p:cNvCxnSpPr>
            <a:cxnSpLocks/>
          </p:cNvCxnSpPr>
          <p:nvPr/>
        </p:nvCxnSpPr>
        <p:spPr>
          <a:xfrm flipH="1">
            <a:off x="8226024" y="1979578"/>
            <a:ext cx="457596" cy="1151762"/>
          </a:xfrm>
          <a:prstGeom prst="line">
            <a:avLst/>
          </a:prstGeom>
          <a:ln w="101600">
            <a:solidFill>
              <a:srgbClr val="FF0000"/>
            </a:solidFill>
            <a:prstDash val="solid"/>
            <a:headEnd type="triangle" w="med" len="med"/>
          </a:ln>
          <a:scene3d>
            <a:camera prst="orthographicFront">
              <a:rot lat="0" lon="0" rev="1320000"/>
            </a:camera>
            <a:lightRig rig="threePt" dir="t"/>
          </a:scene3d>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6F1B39CD-6AF3-6C6A-B1FC-D14EDE33D08F}"/>
              </a:ext>
            </a:extLst>
          </p:cNvPr>
          <p:cNvSpPr txBox="1"/>
          <p:nvPr/>
        </p:nvSpPr>
        <p:spPr>
          <a:xfrm>
            <a:off x="8255296" y="1667114"/>
            <a:ext cx="1885281" cy="369332"/>
          </a:xfrm>
          <a:prstGeom prst="rect">
            <a:avLst/>
          </a:prstGeom>
          <a:noFill/>
        </p:spPr>
        <p:txBody>
          <a:bodyPr wrap="square" rtlCol="0">
            <a:spAutoFit/>
          </a:bodyPr>
          <a:lstStyle/>
          <a:p>
            <a:r>
              <a:rPr lang="en-GB" dirty="0"/>
              <a:t>Liverpool Lime St</a:t>
            </a:r>
          </a:p>
        </p:txBody>
      </p:sp>
      <p:sp>
        <p:nvSpPr>
          <p:cNvPr id="41" name="Rectangle: Rounded Corners 40">
            <a:extLst>
              <a:ext uri="{FF2B5EF4-FFF2-40B4-BE49-F238E27FC236}">
                <a16:creationId xmlns:a16="http://schemas.microsoft.com/office/drawing/2014/main" id="{A577A813-6914-16B0-759A-03D72CE5499D}"/>
              </a:ext>
            </a:extLst>
          </p:cNvPr>
          <p:cNvSpPr/>
          <p:nvPr/>
        </p:nvSpPr>
        <p:spPr>
          <a:xfrm>
            <a:off x="8255296" y="3179136"/>
            <a:ext cx="513804" cy="102456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2" name="Straight Connector 71">
            <a:extLst>
              <a:ext uri="{FF2B5EF4-FFF2-40B4-BE49-F238E27FC236}">
                <a16:creationId xmlns:a16="http://schemas.microsoft.com/office/drawing/2014/main" id="{115F9ECF-0ED0-4D50-5ABB-0C8CAFA6DA99}"/>
              </a:ext>
            </a:extLst>
          </p:cNvPr>
          <p:cNvCxnSpPr>
            <a:cxnSpLocks/>
          </p:cNvCxnSpPr>
          <p:nvPr/>
        </p:nvCxnSpPr>
        <p:spPr>
          <a:xfrm flipH="1">
            <a:off x="3516020" y="5175240"/>
            <a:ext cx="2248799" cy="0"/>
          </a:xfrm>
          <a:prstGeom prst="line">
            <a:avLst/>
          </a:prstGeom>
          <a:ln w="101600">
            <a:solidFill>
              <a:srgbClr val="00B050"/>
            </a:solidFill>
            <a:prstDash val="sysDot"/>
            <a:headEnd type="triangle" w="med" len="med"/>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91E84280-F6AF-960D-2CA3-D1598EB1732A}"/>
              </a:ext>
            </a:extLst>
          </p:cNvPr>
          <p:cNvSpPr txBox="1"/>
          <p:nvPr/>
        </p:nvSpPr>
        <p:spPr>
          <a:xfrm>
            <a:off x="4533288" y="6144227"/>
            <a:ext cx="1891382" cy="369332"/>
          </a:xfrm>
          <a:prstGeom prst="rect">
            <a:avLst/>
          </a:prstGeom>
          <a:noFill/>
        </p:spPr>
        <p:txBody>
          <a:bodyPr wrap="square" rtlCol="0">
            <a:spAutoFit/>
          </a:bodyPr>
          <a:lstStyle/>
          <a:p>
            <a:r>
              <a:rPr lang="en-GB" dirty="0"/>
              <a:t>Blaenau Ffestiniog</a:t>
            </a:r>
          </a:p>
        </p:txBody>
      </p:sp>
      <p:cxnSp>
        <p:nvCxnSpPr>
          <p:cNvPr id="74" name="Straight Connector 73">
            <a:extLst>
              <a:ext uri="{FF2B5EF4-FFF2-40B4-BE49-F238E27FC236}">
                <a16:creationId xmlns:a16="http://schemas.microsoft.com/office/drawing/2014/main" id="{9AA53F12-C4CA-BF58-1DB8-BC32685F97E0}"/>
              </a:ext>
            </a:extLst>
          </p:cNvPr>
          <p:cNvCxnSpPr>
            <a:cxnSpLocks/>
          </p:cNvCxnSpPr>
          <p:nvPr/>
        </p:nvCxnSpPr>
        <p:spPr>
          <a:xfrm flipH="1">
            <a:off x="3833520" y="3310669"/>
            <a:ext cx="1295154" cy="0"/>
          </a:xfrm>
          <a:prstGeom prst="line">
            <a:avLst/>
          </a:prstGeom>
          <a:ln w="101600">
            <a:solidFill>
              <a:srgbClr val="00B050"/>
            </a:solidFill>
            <a:prstDash val="sysDot"/>
            <a:headEnd type="none" w="med" len="med"/>
          </a:ln>
          <a:scene3d>
            <a:camera prst="orthographicFront">
              <a:rot lat="0" lon="0" rev="189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295C969-BCE3-A4A2-7CFA-C26E0D5DE79D}"/>
              </a:ext>
            </a:extLst>
          </p:cNvPr>
          <p:cNvCxnSpPr>
            <a:cxnSpLocks/>
          </p:cNvCxnSpPr>
          <p:nvPr/>
        </p:nvCxnSpPr>
        <p:spPr>
          <a:xfrm flipH="1">
            <a:off x="3689141" y="2923630"/>
            <a:ext cx="1379827" cy="0"/>
          </a:xfrm>
          <a:prstGeom prst="line">
            <a:avLst/>
          </a:prstGeom>
          <a:ln w="101600">
            <a:solidFill>
              <a:srgbClr val="FF0000"/>
            </a:solidFill>
            <a:prstDash val="solid"/>
            <a:headEnd type="none" w="med" len="med"/>
          </a:ln>
          <a:scene3d>
            <a:camera prst="orthographicFront">
              <a:rot lat="0" lon="0" rev="189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12C9751-527B-422B-576B-40F142369D6D}"/>
              </a:ext>
            </a:extLst>
          </p:cNvPr>
          <p:cNvCxnSpPr>
            <a:cxnSpLocks/>
          </p:cNvCxnSpPr>
          <p:nvPr/>
        </p:nvCxnSpPr>
        <p:spPr>
          <a:xfrm flipH="1">
            <a:off x="4028005" y="2778961"/>
            <a:ext cx="1010567" cy="6903"/>
          </a:xfrm>
          <a:prstGeom prst="line">
            <a:avLst/>
          </a:prstGeom>
          <a:ln w="101600">
            <a:solidFill>
              <a:schemeClr val="accent4">
                <a:lumMod val="75000"/>
              </a:schemeClr>
            </a:solidFill>
            <a:prstDash val="solid"/>
            <a:headEnd type="none" w="med" len="med"/>
          </a:ln>
          <a:scene3d>
            <a:camera prst="orthographicFront">
              <a:rot lat="0" lon="0" rev="18900000"/>
            </a:camera>
            <a:lightRig rig="threePt" dir="t"/>
          </a:scene3d>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846380B2-B47A-90D1-8224-46B94F80941C}"/>
              </a:ext>
            </a:extLst>
          </p:cNvPr>
          <p:cNvSpPr/>
          <p:nvPr/>
        </p:nvSpPr>
        <p:spPr>
          <a:xfrm>
            <a:off x="4592017" y="3043192"/>
            <a:ext cx="336302" cy="1160507"/>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Rounded Corners 70">
            <a:extLst>
              <a:ext uri="{FF2B5EF4-FFF2-40B4-BE49-F238E27FC236}">
                <a16:creationId xmlns:a16="http://schemas.microsoft.com/office/drawing/2014/main" id="{07075660-F66A-FA35-3839-AC36A69E8C3E}"/>
              </a:ext>
            </a:extLst>
          </p:cNvPr>
          <p:cNvSpPr/>
          <p:nvPr/>
        </p:nvSpPr>
        <p:spPr>
          <a:xfrm>
            <a:off x="3804645" y="2235768"/>
            <a:ext cx="336302" cy="638807"/>
          </a:xfrm>
          <a:prstGeom prst="roundRect">
            <a:avLst/>
          </a:prstGeom>
          <a:solidFill>
            <a:schemeClr val="bg1"/>
          </a:solidFill>
          <a:ln w="76200">
            <a:solidFill>
              <a:schemeClr val="tx1"/>
            </a:solidFill>
          </a:ln>
          <a:scene3d>
            <a:camera prst="orthographicFront">
              <a:rot lat="0" lon="0" rev="810000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TextBox 78">
            <a:extLst>
              <a:ext uri="{FF2B5EF4-FFF2-40B4-BE49-F238E27FC236}">
                <a16:creationId xmlns:a16="http://schemas.microsoft.com/office/drawing/2014/main" id="{269F1C77-A356-E557-2748-85594563FF63}"/>
              </a:ext>
            </a:extLst>
          </p:cNvPr>
          <p:cNvSpPr txBox="1"/>
          <p:nvPr/>
        </p:nvSpPr>
        <p:spPr>
          <a:xfrm>
            <a:off x="8431620" y="5730930"/>
            <a:ext cx="1649046" cy="369332"/>
          </a:xfrm>
          <a:prstGeom prst="rect">
            <a:avLst/>
          </a:prstGeom>
          <a:noFill/>
        </p:spPr>
        <p:txBody>
          <a:bodyPr wrap="square" rtlCol="0">
            <a:spAutoFit/>
          </a:bodyPr>
          <a:lstStyle/>
          <a:p>
            <a:r>
              <a:rPr lang="en-GB" dirty="0"/>
              <a:t>Cardiff Central</a:t>
            </a:r>
          </a:p>
        </p:txBody>
      </p:sp>
      <p:sp>
        <p:nvSpPr>
          <p:cNvPr id="80" name="TextBox 79">
            <a:extLst>
              <a:ext uri="{FF2B5EF4-FFF2-40B4-BE49-F238E27FC236}">
                <a16:creationId xmlns:a16="http://schemas.microsoft.com/office/drawing/2014/main" id="{9449EE1C-2B25-5BB8-B11F-720FAE68F266}"/>
              </a:ext>
            </a:extLst>
          </p:cNvPr>
          <p:cNvSpPr txBox="1"/>
          <p:nvPr/>
        </p:nvSpPr>
        <p:spPr>
          <a:xfrm>
            <a:off x="8079682" y="6114334"/>
            <a:ext cx="1761083" cy="369332"/>
          </a:xfrm>
          <a:prstGeom prst="rect">
            <a:avLst/>
          </a:prstGeom>
          <a:noFill/>
        </p:spPr>
        <p:txBody>
          <a:bodyPr wrap="square" rtlCol="0">
            <a:spAutoFit/>
          </a:bodyPr>
          <a:lstStyle/>
          <a:p>
            <a:r>
              <a:rPr lang="en-GB" dirty="0"/>
              <a:t>Birmingham Int’l</a:t>
            </a:r>
          </a:p>
        </p:txBody>
      </p:sp>
      <p:sp>
        <p:nvSpPr>
          <p:cNvPr id="81" name="TextBox 80">
            <a:extLst>
              <a:ext uri="{FF2B5EF4-FFF2-40B4-BE49-F238E27FC236}">
                <a16:creationId xmlns:a16="http://schemas.microsoft.com/office/drawing/2014/main" id="{FE813575-56C5-CC6C-DB21-A01242FED805}"/>
              </a:ext>
            </a:extLst>
          </p:cNvPr>
          <p:cNvSpPr txBox="1"/>
          <p:nvPr/>
        </p:nvSpPr>
        <p:spPr>
          <a:xfrm>
            <a:off x="6131183" y="3527616"/>
            <a:ext cx="911324" cy="369332"/>
          </a:xfrm>
          <a:prstGeom prst="rect">
            <a:avLst/>
          </a:prstGeom>
          <a:noFill/>
          <a:scene3d>
            <a:camera prst="orthographicFront">
              <a:rot lat="0" lon="0" rev="5400000"/>
            </a:camera>
            <a:lightRig rig="threePt" dir="t"/>
          </a:scene3d>
        </p:spPr>
        <p:txBody>
          <a:bodyPr wrap="square" rtlCol="0">
            <a:spAutoFit/>
          </a:bodyPr>
          <a:lstStyle/>
          <a:p>
            <a:pPr algn="ctr"/>
            <a:r>
              <a:rPr lang="en-GB"/>
              <a:t>Rhyl</a:t>
            </a:r>
          </a:p>
        </p:txBody>
      </p:sp>
      <p:sp>
        <p:nvSpPr>
          <p:cNvPr id="82" name="TextBox 81">
            <a:extLst>
              <a:ext uri="{FF2B5EF4-FFF2-40B4-BE49-F238E27FC236}">
                <a16:creationId xmlns:a16="http://schemas.microsoft.com/office/drawing/2014/main" id="{1912C87E-C3F4-9C51-6EC0-493188BCD4D9}"/>
              </a:ext>
            </a:extLst>
          </p:cNvPr>
          <p:cNvSpPr txBox="1"/>
          <p:nvPr/>
        </p:nvSpPr>
        <p:spPr>
          <a:xfrm>
            <a:off x="4114632" y="3473266"/>
            <a:ext cx="1293027" cy="307777"/>
          </a:xfrm>
          <a:prstGeom prst="rect">
            <a:avLst/>
          </a:prstGeom>
          <a:noFill/>
          <a:scene3d>
            <a:camera prst="orthographicFront">
              <a:rot lat="0" lon="0" rev="5400000"/>
            </a:camera>
            <a:lightRig rig="threePt" dir="t"/>
          </a:scene3d>
        </p:spPr>
        <p:txBody>
          <a:bodyPr wrap="square" rtlCol="0">
            <a:spAutoFit/>
          </a:bodyPr>
          <a:lstStyle/>
          <a:p>
            <a:pPr algn="ctr"/>
            <a:r>
              <a:rPr lang="en-GB" sz="1400"/>
              <a:t>Llandudno </a:t>
            </a:r>
            <a:r>
              <a:rPr lang="en-GB" sz="1400" err="1"/>
              <a:t>Jcn</a:t>
            </a:r>
            <a:endParaRPr lang="en-GB" sz="1400"/>
          </a:p>
        </p:txBody>
      </p:sp>
      <p:sp>
        <p:nvSpPr>
          <p:cNvPr id="83" name="TextBox 82">
            <a:extLst>
              <a:ext uri="{FF2B5EF4-FFF2-40B4-BE49-F238E27FC236}">
                <a16:creationId xmlns:a16="http://schemas.microsoft.com/office/drawing/2014/main" id="{6BAA89C4-2388-1962-F2F9-6ED681EFB26C}"/>
              </a:ext>
            </a:extLst>
          </p:cNvPr>
          <p:cNvSpPr txBox="1"/>
          <p:nvPr/>
        </p:nvSpPr>
        <p:spPr>
          <a:xfrm>
            <a:off x="2467176" y="3544256"/>
            <a:ext cx="911324" cy="307777"/>
          </a:xfrm>
          <a:prstGeom prst="rect">
            <a:avLst/>
          </a:prstGeom>
          <a:noFill/>
          <a:scene3d>
            <a:camera prst="orthographicFront">
              <a:rot lat="0" lon="0" rev="5400000"/>
            </a:camera>
            <a:lightRig rig="threePt" dir="t"/>
          </a:scene3d>
        </p:spPr>
        <p:txBody>
          <a:bodyPr wrap="square" rtlCol="0">
            <a:spAutoFit/>
          </a:bodyPr>
          <a:lstStyle/>
          <a:p>
            <a:pPr algn="ctr"/>
            <a:r>
              <a:rPr lang="en-GB" sz="1400"/>
              <a:t>Bangor</a:t>
            </a:r>
          </a:p>
        </p:txBody>
      </p:sp>
      <p:sp>
        <p:nvSpPr>
          <p:cNvPr id="84" name="TextBox 83">
            <a:extLst>
              <a:ext uri="{FF2B5EF4-FFF2-40B4-BE49-F238E27FC236}">
                <a16:creationId xmlns:a16="http://schemas.microsoft.com/office/drawing/2014/main" id="{EE2FD641-6470-7C98-B301-EA3E2F3B9115}"/>
              </a:ext>
            </a:extLst>
          </p:cNvPr>
          <p:cNvSpPr txBox="1"/>
          <p:nvPr/>
        </p:nvSpPr>
        <p:spPr>
          <a:xfrm>
            <a:off x="632985" y="3554416"/>
            <a:ext cx="911324" cy="246221"/>
          </a:xfrm>
          <a:prstGeom prst="rect">
            <a:avLst/>
          </a:prstGeom>
          <a:noFill/>
          <a:scene3d>
            <a:camera prst="orthographicFront">
              <a:rot lat="0" lon="0" rev="5400000"/>
            </a:camera>
            <a:lightRig rig="threePt" dir="t"/>
          </a:scene3d>
        </p:spPr>
        <p:txBody>
          <a:bodyPr wrap="square" rtlCol="0">
            <a:spAutoFit/>
          </a:bodyPr>
          <a:lstStyle/>
          <a:p>
            <a:pPr algn="ctr"/>
            <a:r>
              <a:rPr lang="en-GB" sz="1000"/>
              <a:t>Holyhead</a:t>
            </a:r>
          </a:p>
        </p:txBody>
      </p:sp>
      <p:sp>
        <p:nvSpPr>
          <p:cNvPr id="85" name="TextBox 84">
            <a:extLst>
              <a:ext uri="{FF2B5EF4-FFF2-40B4-BE49-F238E27FC236}">
                <a16:creationId xmlns:a16="http://schemas.microsoft.com/office/drawing/2014/main" id="{BB93C8A0-8BCB-B4A8-250A-60CEC70C42B5}"/>
              </a:ext>
            </a:extLst>
          </p:cNvPr>
          <p:cNvSpPr txBox="1"/>
          <p:nvPr/>
        </p:nvSpPr>
        <p:spPr>
          <a:xfrm>
            <a:off x="3508667" y="2433289"/>
            <a:ext cx="911324" cy="230832"/>
          </a:xfrm>
          <a:prstGeom prst="rect">
            <a:avLst/>
          </a:prstGeom>
          <a:noFill/>
          <a:scene3d>
            <a:camera prst="orthographicFront">
              <a:rot lat="0" lon="0" rev="2700000"/>
            </a:camera>
            <a:lightRig rig="threePt" dir="t"/>
          </a:scene3d>
        </p:spPr>
        <p:txBody>
          <a:bodyPr wrap="square" rtlCol="0">
            <a:spAutoFit/>
          </a:bodyPr>
          <a:lstStyle/>
          <a:p>
            <a:pPr algn="ctr"/>
            <a:r>
              <a:rPr lang="en-GB" sz="900" dirty="0"/>
              <a:t>Llandudno</a:t>
            </a:r>
          </a:p>
        </p:txBody>
      </p:sp>
      <p:sp>
        <p:nvSpPr>
          <p:cNvPr id="86" name="TextBox 85">
            <a:extLst>
              <a:ext uri="{FF2B5EF4-FFF2-40B4-BE49-F238E27FC236}">
                <a16:creationId xmlns:a16="http://schemas.microsoft.com/office/drawing/2014/main" id="{A2323AD8-E563-4E8B-9426-F36191695C15}"/>
              </a:ext>
            </a:extLst>
          </p:cNvPr>
          <p:cNvSpPr txBox="1"/>
          <p:nvPr/>
        </p:nvSpPr>
        <p:spPr>
          <a:xfrm>
            <a:off x="10430035" y="4589395"/>
            <a:ext cx="1722766" cy="646331"/>
          </a:xfrm>
          <a:prstGeom prst="rect">
            <a:avLst/>
          </a:prstGeom>
          <a:noFill/>
        </p:spPr>
        <p:txBody>
          <a:bodyPr wrap="square" rtlCol="0">
            <a:spAutoFit/>
          </a:bodyPr>
          <a:lstStyle/>
          <a:p>
            <a:r>
              <a:rPr lang="en-GB" dirty="0"/>
              <a:t>London Euston</a:t>
            </a:r>
          </a:p>
          <a:p>
            <a:r>
              <a:rPr lang="en-GB" dirty="0"/>
              <a:t>(Avanti)</a:t>
            </a:r>
          </a:p>
        </p:txBody>
      </p:sp>
      <p:sp>
        <p:nvSpPr>
          <p:cNvPr id="165" name="Rectangle: Rounded Corners 164">
            <a:extLst>
              <a:ext uri="{FF2B5EF4-FFF2-40B4-BE49-F238E27FC236}">
                <a16:creationId xmlns:a16="http://schemas.microsoft.com/office/drawing/2014/main" id="{4E26221C-9174-BF70-7275-73522893F194}"/>
              </a:ext>
            </a:extLst>
          </p:cNvPr>
          <p:cNvSpPr/>
          <p:nvPr/>
        </p:nvSpPr>
        <p:spPr>
          <a:xfrm>
            <a:off x="2206856" y="3856163"/>
            <a:ext cx="134647" cy="165514"/>
          </a:xfrm>
          <a:prstGeom prst="roundRect">
            <a:avLst/>
          </a:prstGeom>
          <a:solidFill>
            <a:schemeClr val="bg1"/>
          </a:solidFill>
          <a:ln w="38100">
            <a:solidFill>
              <a:srgbClr val="CBD0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Rectangle: Rounded Corners 165">
            <a:extLst>
              <a:ext uri="{FF2B5EF4-FFF2-40B4-BE49-F238E27FC236}">
                <a16:creationId xmlns:a16="http://schemas.microsoft.com/office/drawing/2014/main" id="{9991CC34-196A-768A-5853-8020036E1733}"/>
              </a:ext>
            </a:extLst>
          </p:cNvPr>
          <p:cNvSpPr/>
          <p:nvPr/>
        </p:nvSpPr>
        <p:spPr>
          <a:xfrm>
            <a:off x="1920512" y="3860738"/>
            <a:ext cx="134647" cy="165514"/>
          </a:xfrm>
          <a:prstGeom prst="roundRect">
            <a:avLst/>
          </a:prstGeom>
          <a:solidFill>
            <a:schemeClr val="bg1"/>
          </a:solidFill>
          <a:ln w="38100">
            <a:solidFill>
              <a:srgbClr val="CBD0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Rectangle: Rounded Corners 166">
            <a:extLst>
              <a:ext uri="{FF2B5EF4-FFF2-40B4-BE49-F238E27FC236}">
                <a16:creationId xmlns:a16="http://schemas.microsoft.com/office/drawing/2014/main" id="{B0311BD2-8956-C0F2-A8E0-811133CFFFBA}"/>
              </a:ext>
            </a:extLst>
          </p:cNvPr>
          <p:cNvSpPr/>
          <p:nvPr/>
        </p:nvSpPr>
        <p:spPr>
          <a:xfrm>
            <a:off x="1649679" y="3856163"/>
            <a:ext cx="134647" cy="165514"/>
          </a:xfrm>
          <a:prstGeom prst="roundRect">
            <a:avLst/>
          </a:prstGeom>
          <a:solidFill>
            <a:schemeClr val="bg1"/>
          </a:solidFill>
          <a:ln w="38100">
            <a:solidFill>
              <a:srgbClr val="CBD0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0CCE1BF3-7468-DE34-AA2A-79CB1F6FABDC}"/>
              </a:ext>
            </a:extLst>
          </p:cNvPr>
          <p:cNvSpPr/>
          <p:nvPr/>
        </p:nvSpPr>
        <p:spPr>
          <a:xfrm>
            <a:off x="2475802" y="3856674"/>
            <a:ext cx="134647" cy="16551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1" name="Rectangle: Rounded Corners 170">
            <a:extLst>
              <a:ext uri="{FF2B5EF4-FFF2-40B4-BE49-F238E27FC236}">
                <a16:creationId xmlns:a16="http://schemas.microsoft.com/office/drawing/2014/main" id="{71A49408-F268-E56C-50C6-270EAD85461C}"/>
              </a:ext>
            </a:extLst>
          </p:cNvPr>
          <p:cNvSpPr/>
          <p:nvPr/>
        </p:nvSpPr>
        <p:spPr>
          <a:xfrm>
            <a:off x="3253869" y="3374205"/>
            <a:ext cx="134647" cy="16551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Rectangle: Rounded Corners 171">
            <a:extLst>
              <a:ext uri="{FF2B5EF4-FFF2-40B4-BE49-F238E27FC236}">
                <a16:creationId xmlns:a16="http://schemas.microsoft.com/office/drawing/2014/main" id="{E9EBAF46-61D7-6BAF-5641-DC0C5A8BE3C6}"/>
              </a:ext>
            </a:extLst>
          </p:cNvPr>
          <p:cNvSpPr/>
          <p:nvPr/>
        </p:nvSpPr>
        <p:spPr>
          <a:xfrm>
            <a:off x="3550846" y="3378742"/>
            <a:ext cx="134647" cy="16551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Rectangle: Rounded Corners 172">
            <a:extLst>
              <a:ext uri="{FF2B5EF4-FFF2-40B4-BE49-F238E27FC236}">
                <a16:creationId xmlns:a16="http://schemas.microsoft.com/office/drawing/2014/main" id="{6DCAF92B-B27E-3FD3-8606-BFDA92E67222}"/>
              </a:ext>
            </a:extLst>
          </p:cNvPr>
          <p:cNvSpPr/>
          <p:nvPr/>
        </p:nvSpPr>
        <p:spPr>
          <a:xfrm>
            <a:off x="3845222" y="3378631"/>
            <a:ext cx="134647" cy="16551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Rounded Corners 173">
            <a:extLst>
              <a:ext uri="{FF2B5EF4-FFF2-40B4-BE49-F238E27FC236}">
                <a16:creationId xmlns:a16="http://schemas.microsoft.com/office/drawing/2014/main" id="{4CF93A2A-934D-0901-5119-2832D93FD486}"/>
              </a:ext>
            </a:extLst>
          </p:cNvPr>
          <p:cNvSpPr/>
          <p:nvPr/>
        </p:nvSpPr>
        <p:spPr>
          <a:xfrm>
            <a:off x="4256110" y="2595904"/>
            <a:ext cx="127112" cy="638807"/>
          </a:xfrm>
          <a:prstGeom prst="roundRect">
            <a:avLst/>
          </a:prstGeom>
          <a:solidFill>
            <a:schemeClr val="bg1"/>
          </a:solidFill>
          <a:ln w="76200">
            <a:solidFill>
              <a:schemeClr val="tx1"/>
            </a:solidFill>
          </a:ln>
          <a:scene3d>
            <a:camera prst="orthographicFront">
              <a:rot lat="0" lon="0" rev="810000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Rounded Corners 174">
            <a:extLst>
              <a:ext uri="{FF2B5EF4-FFF2-40B4-BE49-F238E27FC236}">
                <a16:creationId xmlns:a16="http://schemas.microsoft.com/office/drawing/2014/main" id="{3C7E0279-98B7-369D-1377-12B083FE0B56}"/>
              </a:ext>
            </a:extLst>
          </p:cNvPr>
          <p:cNvSpPr/>
          <p:nvPr/>
        </p:nvSpPr>
        <p:spPr>
          <a:xfrm>
            <a:off x="5306176" y="3163186"/>
            <a:ext cx="143961" cy="1040513"/>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Rectangle: Rounded Corners 176">
            <a:extLst>
              <a:ext uri="{FF2B5EF4-FFF2-40B4-BE49-F238E27FC236}">
                <a16:creationId xmlns:a16="http://schemas.microsoft.com/office/drawing/2014/main" id="{8127DA39-74E4-F514-B123-F185FC5AF776}"/>
              </a:ext>
            </a:extLst>
          </p:cNvPr>
          <p:cNvSpPr/>
          <p:nvPr/>
        </p:nvSpPr>
        <p:spPr>
          <a:xfrm>
            <a:off x="5867846" y="3160442"/>
            <a:ext cx="134647" cy="16551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 name="Rectangle: Rounded Corners 177">
            <a:extLst>
              <a:ext uri="{FF2B5EF4-FFF2-40B4-BE49-F238E27FC236}">
                <a16:creationId xmlns:a16="http://schemas.microsoft.com/office/drawing/2014/main" id="{49EEC93F-C674-EE09-0132-770305C030F1}"/>
              </a:ext>
            </a:extLst>
          </p:cNvPr>
          <p:cNvSpPr/>
          <p:nvPr/>
        </p:nvSpPr>
        <p:spPr>
          <a:xfrm>
            <a:off x="7033363" y="3163186"/>
            <a:ext cx="143961" cy="1040513"/>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Rectangle: Rounded Corners 178">
            <a:extLst>
              <a:ext uri="{FF2B5EF4-FFF2-40B4-BE49-F238E27FC236}">
                <a16:creationId xmlns:a16="http://schemas.microsoft.com/office/drawing/2014/main" id="{974195AF-6186-1E6A-08DE-A19A64ECD6F5}"/>
              </a:ext>
            </a:extLst>
          </p:cNvPr>
          <p:cNvSpPr/>
          <p:nvPr/>
        </p:nvSpPr>
        <p:spPr>
          <a:xfrm>
            <a:off x="7427380" y="3167727"/>
            <a:ext cx="143961" cy="1040513"/>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Rectangle: Rounded Corners 179">
            <a:extLst>
              <a:ext uri="{FF2B5EF4-FFF2-40B4-BE49-F238E27FC236}">
                <a16:creationId xmlns:a16="http://schemas.microsoft.com/office/drawing/2014/main" id="{812A2F2E-985C-7B83-A40C-7EF61792E687}"/>
              </a:ext>
            </a:extLst>
          </p:cNvPr>
          <p:cNvSpPr/>
          <p:nvPr/>
        </p:nvSpPr>
        <p:spPr>
          <a:xfrm>
            <a:off x="7832186" y="3166467"/>
            <a:ext cx="143961" cy="360785"/>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TextBox 184">
            <a:extLst>
              <a:ext uri="{FF2B5EF4-FFF2-40B4-BE49-F238E27FC236}">
                <a16:creationId xmlns:a16="http://schemas.microsoft.com/office/drawing/2014/main" id="{91E188E6-255D-5DCF-0DFB-0C0E0E59519C}"/>
              </a:ext>
            </a:extLst>
          </p:cNvPr>
          <p:cNvSpPr txBox="1"/>
          <p:nvPr/>
        </p:nvSpPr>
        <p:spPr>
          <a:xfrm>
            <a:off x="490449" y="926817"/>
            <a:ext cx="7593462" cy="369332"/>
          </a:xfrm>
          <a:prstGeom prst="rect">
            <a:avLst/>
          </a:prstGeom>
          <a:noFill/>
        </p:spPr>
        <p:txBody>
          <a:bodyPr wrap="square" rtlCol="0">
            <a:spAutoFit/>
          </a:bodyPr>
          <a:lstStyle/>
          <a:p>
            <a:r>
              <a:rPr lang="en-GB" dirty="0">
                <a:latin typeface="Wales Sans Body" panose="02000503030000020004" pitchFamily="50" charset="0"/>
              </a:rPr>
              <a:t>Calling pattern and stations only shown Crewe &lt;&gt; Holyhead/Llandudno</a:t>
            </a:r>
          </a:p>
        </p:txBody>
      </p:sp>
      <p:sp>
        <p:nvSpPr>
          <p:cNvPr id="5" name="Rectangle: Rounded Corners 4">
            <a:extLst>
              <a:ext uri="{FF2B5EF4-FFF2-40B4-BE49-F238E27FC236}">
                <a16:creationId xmlns:a16="http://schemas.microsoft.com/office/drawing/2014/main" id="{60CA356E-5A45-4967-9854-46DD4734CAAF}"/>
              </a:ext>
            </a:extLst>
          </p:cNvPr>
          <p:cNvSpPr/>
          <p:nvPr/>
        </p:nvSpPr>
        <p:spPr>
          <a:xfrm>
            <a:off x="2489976" y="3381745"/>
            <a:ext cx="134647" cy="16551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96C9A5A7-A8C4-1899-C071-B94C82C89CC2}"/>
              </a:ext>
            </a:extLst>
          </p:cNvPr>
          <p:cNvSpPr txBox="1"/>
          <p:nvPr/>
        </p:nvSpPr>
        <p:spPr>
          <a:xfrm>
            <a:off x="8048900" y="3527252"/>
            <a:ext cx="911324" cy="369332"/>
          </a:xfrm>
          <a:prstGeom prst="rect">
            <a:avLst/>
          </a:prstGeom>
          <a:noFill/>
          <a:scene3d>
            <a:camera prst="orthographicFront">
              <a:rot lat="0" lon="0" rev="5400000"/>
            </a:camera>
            <a:lightRig rig="threePt" dir="t"/>
          </a:scene3d>
        </p:spPr>
        <p:txBody>
          <a:bodyPr wrap="square" rtlCol="0">
            <a:spAutoFit/>
          </a:bodyPr>
          <a:lstStyle/>
          <a:p>
            <a:pPr algn="ctr"/>
            <a:r>
              <a:rPr lang="en-GB"/>
              <a:t>Chester</a:t>
            </a:r>
          </a:p>
        </p:txBody>
      </p:sp>
      <p:sp>
        <p:nvSpPr>
          <p:cNvPr id="38" name="Rectangle: Rounded Corners 37">
            <a:extLst>
              <a:ext uri="{FF2B5EF4-FFF2-40B4-BE49-F238E27FC236}">
                <a16:creationId xmlns:a16="http://schemas.microsoft.com/office/drawing/2014/main" id="{C17C3DAD-2475-C213-CF68-9B740AC9C490}"/>
              </a:ext>
            </a:extLst>
          </p:cNvPr>
          <p:cNvSpPr/>
          <p:nvPr/>
        </p:nvSpPr>
        <p:spPr>
          <a:xfrm>
            <a:off x="9673646" y="3509929"/>
            <a:ext cx="336302" cy="638808"/>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solidFill>
                <a:schemeClr val="tx1"/>
              </a:solidFill>
            </a:endParaRPr>
          </a:p>
        </p:txBody>
      </p:sp>
      <p:sp>
        <p:nvSpPr>
          <p:cNvPr id="40" name="TextBox 39">
            <a:extLst>
              <a:ext uri="{FF2B5EF4-FFF2-40B4-BE49-F238E27FC236}">
                <a16:creationId xmlns:a16="http://schemas.microsoft.com/office/drawing/2014/main" id="{B73C0492-BCB8-B7C9-AE8E-DBF0DD16FFC9}"/>
              </a:ext>
            </a:extLst>
          </p:cNvPr>
          <p:cNvSpPr txBox="1"/>
          <p:nvPr/>
        </p:nvSpPr>
        <p:spPr>
          <a:xfrm>
            <a:off x="9369205" y="3683932"/>
            <a:ext cx="911324" cy="307777"/>
          </a:xfrm>
          <a:prstGeom prst="rect">
            <a:avLst/>
          </a:prstGeom>
          <a:noFill/>
          <a:scene3d>
            <a:camera prst="orthographicFront">
              <a:rot lat="0" lon="0" rev="5400000"/>
            </a:camera>
            <a:lightRig rig="threePt" dir="t"/>
          </a:scene3d>
        </p:spPr>
        <p:txBody>
          <a:bodyPr wrap="square" rtlCol="0">
            <a:spAutoFit/>
          </a:bodyPr>
          <a:lstStyle/>
          <a:p>
            <a:pPr algn="ctr"/>
            <a:r>
              <a:rPr lang="en-GB" sz="1400" dirty="0"/>
              <a:t>Crewe</a:t>
            </a:r>
          </a:p>
        </p:txBody>
      </p:sp>
      <p:sp>
        <p:nvSpPr>
          <p:cNvPr id="42" name="Rectangle: Rounded Corners 41">
            <a:extLst>
              <a:ext uri="{FF2B5EF4-FFF2-40B4-BE49-F238E27FC236}">
                <a16:creationId xmlns:a16="http://schemas.microsoft.com/office/drawing/2014/main" id="{0A5D8DBA-5789-FE67-6CA1-086676B68947}"/>
              </a:ext>
            </a:extLst>
          </p:cNvPr>
          <p:cNvSpPr/>
          <p:nvPr/>
        </p:nvSpPr>
        <p:spPr>
          <a:xfrm>
            <a:off x="8063817" y="4730944"/>
            <a:ext cx="860256" cy="549061"/>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solidFill>
                <a:schemeClr val="tx1"/>
              </a:solidFill>
            </a:endParaRPr>
          </a:p>
        </p:txBody>
      </p:sp>
      <p:sp>
        <p:nvSpPr>
          <p:cNvPr id="46" name="TextBox 45">
            <a:extLst>
              <a:ext uri="{FF2B5EF4-FFF2-40B4-BE49-F238E27FC236}">
                <a16:creationId xmlns:a16="http://schemas.microsoft.com/office/drawing/2014/main" id="{A6B4DBD3-B722-D645-155F-001AE9B94A54}"/>
              </a:ext>
            </a:extLst>
          </p:cNvPr>
          <p:cNvSpPr txBox="1"/>
          <p:nvPr/>
        </p:nvSpPr>
        <p:spPr>
          <a:xfrm>
            <a:off x="7715255" y="4745324"/>
            <a:ext cx="1550590" cy="523220"/>
          </a:xfrm>
          <a:prstGeom prst="rect">
            <a:avLst/>
          </a:prstGeom>
          <a:noFill/>
          <a:scene3d>
            <a:camera prst="orthographicFront">
              <a:rot lat="0" lon="0" rev="0"/>
            </a:camera>
            <a:lightRig rig="threePt" dir="t"/>
          </a:scene3d>
        </p:spPr>
        <p:txBody>
          <a:bodyPr wrap="square" rtlCol="0">
            <a:spAutoFit/>
          </a:bodyPr>
          <a:lstStyle/>
          <a:p>
            <a:pPr algn="ctr"/>
            <a:r>
              <a:rPr lang="en-GB" sz="1400" dirty="0"/>
              <a:t>Wrexham</a:t>
            </a:r>
          </a:p>
          <a:p>
            <a:pPr algn="ctr"/>
            <a:r>
              <a:rPr lang="en-GB" sz="1400" dirty="0"/>
              <a:t>General</a:t>
            </a:r>
          </a:p>
        </p:txBody>
      </p:sp>
      <p:cxnSp>
        <p:nvCxnSpPr>
          <p:cNvPr id="54" name="Straight Connector 53">
            <a:extLst>
              <a:ext uri="{FF2B5EF4-FFF2-40B4-BE49-F238E27FC236}">
                <a16:creationId xmlns:a16="http://schemas.microsoft.com/office/drawing/2014/main" id="{754D1E8A-6A3C-5034-9695-0DC5472F9005}"/>
              </a:ext>
            </a:extLst>
          </p:cNvPr>
          <p:cNvCxnSpPr>
            <a:cxnSpLocks/>
          </p:cNvCxnSpPr>
          <p:nvPr/>
        </p:nvCxnSpPr>
        <p:spPr>
          <a:xfrm flipH="1">
            <a:off x="570245" y="5158300"/>
            <a:ext cx="1079434" cy="0"/>
          </a:xfrm>
          <a:prstGeom prst="line">
            <a:avLst/>
          </a:prstGeom>
          <a:ln w="101600">
            <a:solidFill>
              <a:schemeClr val="tx1"/>
            </a:solidFill>
            <a:prstDash val="solid"/>
            <a:headEnd type="none" w="med" len="me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DDF77EA-E668-6833-AD8C-AB19ACD7C3D3}"/>
              </a:ext>
            </a:extLst>
          </p:cNvPr>
          <p:cNvSpPr txBox="1"/>
          <p:nvPr/>
        </p:nvSpPr>
        <p:spPr>
          <a:xfrm>
            <a:off x="490449" y="4715948"/>
            <a:ext cx="764110" cy="369332"/>
          </a:xfrm>
          <a:prstGeom prst="rect">
            <a:avLst/>
          </a:prstGeom>
          <a:noFill/>
        </p:spPr>
        <p:txBody>
          <a:bodyPr wrap="square" rtlCol="0">
            <a:spAutoFit/>
          </a:bodyPr>
          <a:lstStyle/>
          <a:p>
            <a:r>
              <a:rPr lang="en-GB" b="1" dirty="0"/>
              <a:t>Key</a:t>
            </a:r>
          </a:p>
        </p:txBody>
      </p:sp>
      <p:cxnSp>
        <p:nvCxnSpPr>
          <p:cNvPr id="57" name="Straight Connector 56">
            <a:extLst>
              <a:ext uri="{FF2B5EF4-FFF2-40B4-BE49-F238E27FC236}">
                <a16:creationId xmlns:a16="http://schemas.microsoft.com/office/drawing/2014/main" id="{9E78C1F9-5B4A-57F0-3D84-6EE8D0EA9451}"/>
              </a:ext>
            </a:extLst>
          </p:cNvPr>
          <p:cNvCxnSpPr>
            <a:cxnSpLocks/>
          </p:cNvCxnSpPr>
          <p:nvPr/>
        </p:nvCxnSpPr>
        <p:spPr>
          <a:xfrm flipH="1">
            <a:off x="570245" y="5440309"/>
            <a:ext cx="1079434" cy="0"/>
          </a:xfrm>
          <a:prstGeom prst="line">
            <a:avLst/>
          </a:prstGeom>
          <a:ln w="101600">
            <a:solidFill>
              <a:schemeClr val="tx1"/>
            </a:solidFill>
            <a:prstDash val="sysDash"/>
            <a:headEnd type="non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25EA80-3BE5-17EE-9228-8847440EC24D}"/>
              </a:ext>
            </a:extLst>
          </p:cNvPr>
          <p:cNvCxnSpPr>
            <a:cxnSpLocks/>
          </p:cNvCxnSpPr>
          <p:nvPr/>
        </p:nvCxnSpPr>
        <p:spPr>
          <a:xfrm flipH="1">
            <a:off x="581866" y="5731439"/>
            <a:ext cx="1091238" cy="0"/>
          </a:xfrm>
          <a:prstGeom prst="line">
            <a:avLst/>
          </a:prstGeom>
          <a:ln w="101600">
            <a:solidFill>
              <a:schemeClr val="tx1"/>
            </a:solidFill>
            <a:prstDash val="sysDot"/>
            <a:headEnd type="none" w="med" len="med"/>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ADD6813C-2DB3-70C2-A8E5-BA5063F8A40E}"/>
              </a:ext>
            </a:extLst>
          </p:cNvPr>
          <p:cNvSpPr txBox="1"/>
          <p:nvPr/>
        </p:nvSpPr>
        <p:spPr>
          <a:xfrm>
            <a:off x="1673104" y="4973634"/>
            <a:ext cx="2342794" cy="369332"/>
          </a:xfrm>
          <a:prstGeom prst="rect">
            <a:avLst/>
          </a:prstGeom>
          <a:noFill/>
        </p:spPr>
        <p:txBody>
          <a:bodyPr wrap="square" rtlCol="0">
            <a:spAutoFit/>
          </a:bodyPr>
          <a:lstStyle/>
          <a:p>
            <a:r>
              <a:rPr lang="en-GB"/>
              <a:t>1 train per hour</a:t>
            </a:r>
          </a:p>
        </p:txBody>
      </p:sp>
      <p:sp>
        <p:nvSpPr>
          <p:cNvPr id="69" name="TextBox 68">
            <a:extLst>
              <a:ext uri="{FF2B5EF4-FFF2-40B4-BE49-F238E27FC236}">
                <a16:creationId xmlns:a16="http://schemas.microsoft.com/office/drawing/2014/main" id="{B5EEF7D6-C2A1-21D7-4782-01E7F19E5535}"/>
              </a:ext>
            </a:extLst>
          </p:cNvPr>
          <p:cNvSpPr txBox="1"/>
          <p:nvPr/>
        </p:nvSpPr>
        <p:spPr>
          <a:xfrm>
            <a:off x="1675496" y="5242992"/>
            <a:ext cx="2342794" cy="369332"/>
          </a:xfrm>
          <a:prstGeom prst="rect">
            <a:avLst/>
          </a:prstGeom>
          <a:noFill/>
        </p:spPr>
        <p:txBody>
          <a:bodyPr wrap="square" rtlCol="0">
            <a:spAutoFit/>
          </a:bodyPr>
          <a:lstStyle/>
          <a:p>
            <a:r>
              <a:rPr lang="en-GB" dirty="0"/>
              <a:t>1 train per 2 hours</a:t>
            </a:r>
          </a:p>
        </p:txBody>
      </p:sp>
      <p:sp>
        <p:nvSpPr>
          <p:cNvPr id="76" name="TextBox 75">
            <a:extLst>
              <a:ext uri="{FF2B5EF4-FFF2-40B4-BE49-F238E27FC236}">
                <a16:creationId xmlns:a16="http://schemas.microsoft.com/office/drawing/2014/main" id="{78F9ACDA-EF0A-977B-A42B-391CD8F1C4FE}"/>
              </a:ext>
            </a:extLst>
          </p:cNvPr>
          <p:cNvSpPr txBox="1"/>
          <p:nvPr/>
        </p:nvSpPr>
        <p:spPr>
          <a:xfrm>
            <a:off x="1675255" y="5525002"/>
            <a:ext cx="2342794" cy="369332"/>
          </a:xfrm>
          <a:prstGeom prst="rect">
            <a:avLst/>
          </a:prstGeom>
          <a:noFill/>
        </p:spPr>
        <p:txBody>
          <a:bodyPr wrap="square" rtlCol="0">
            <a:spAutoFit/>
          </a:bodyPr>
          <a:lstStyle/>
          <a:p>
            <a:r>
              <a:rPr lang="en-GB" dirty="0"/>
              <a:t>Less frequent</a:t>
            </a:r>
          </a:p>
        </p:txBody>
      </p:sp>
      <p:sp>
        <p:nvSpPr>
          <p:cNvPr id="2" name="Rectangle: Rounded Corners 1">
            <a:extLst>
              <a:ext uri="{FF2B5EF4-FFF2-40B4-BE49-F238E27FC236}">
                <a16:creationId xmlns:a16="http://schemas.microsoft.com/office/drawing/2014/main" id="{4466C31A-A62D-1288-81EE-70D581E77A8D}"/>
              </a:ext>
            </a:extLst>
          </p:cNvPr>
          <p:cNvSpPr/>
          <p:nvPr/>
        </p:nvSpPr>
        <p:spPr>
          <a:xfrm>
            <a:off x="1407196" y="3853223"/>
            <a:ext cx="134647" cy="16551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EEA2D35-9815-54CC-9EAF-BBC34E0B56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2130" y="612288"/>
            <a:ext cx="2063519" cy="613765"/>
          </a:xfrm>
          <a:prstGeom prst="rect">
            <a:avLst/>
          </a:prstGeom>
        </p:spPr>
      </p:pic>
      <p:sp>
        <p:nvSpPr>
          <p:cNvPr id="4" name="Titre 9">
            <a:extLst>
              <a:ext uri="{FF2B5EF4-FFF2-40B4-BE49-F238E27FC236}">
                <a16:creationId xmlns:a16="http://schemas.microsoft.com/office/drawing/2014/main" id="{59375139-AEDC-82E3-C846-F781390D2CEA}"/>
              </a:ext>
            </a:extLst>
          </p:cNvPr>
          <p:cNvSpPr txBox="1">
            <a:spLocks/>
          </p:cNvSpPr>
          <p:nvPr/>
        </p:nvSpPr>
        <p:spPr>
          <a:xfrm>
            <a:off x="503892" y="357893"/>
            <a:ext cx="7927728" cy="6895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dirty="0">
                <a:solidFill>
                  <a:srgbClr val="FF0000"/>
                </a:solidFill>
                <a:latin typeface="Wales Sans Body" panose="02000503030000020004" pitchFamily="50" charset="0"/>
                <a:cs typeface="Calibri" panose="020F0502020204030204" pitchFamily="34" charset="0"/>
              </a:rPr>
              <a:t>Standard hour Timetable from May’26 for North Wales</a:t>
            </a:r>
          </a:p>
        </p:txBody>
      </p:sp>
      <p:sp>
        <p:nvSpPr>
          <p:cNvPr id="8" name="TextBox 7">
            <a:extLst>
              <a:ext uri="{FF2B5EF4-FFF2-40B4-BE49-F238E27FC236}">
                <a16:creationId xmlns:a16="http://schemas.microsoft.com/office/drawing/2014/main" id="{6771AF76-E275-0F19-60C8-BF9998095C3B}"/>
              </a:ext>
            </a:extLst>
          </p:cNvPr>
          <p:cNvSpPr txBox="1"/>
          <p:nvPr/>
        </p:nvSpPr>
        <p:spPr>
          <a:xfrm>
            <a:off x="1675562" y="5819588"/>
            <a:ext cx="2342794" cy="369332"/>
          </a:xfrm>
          <a:prstGeom prst="rect">
            <a:avLst/>
          </a:prstGeom>
          <a:noFill/>
        </p:spPr>
        <p:txBody>
          <a:bodyPr wrap="square" rtlCol="0">
            <a:spAutoFit/>
          </a:bodyPr>
          <a:lstStyle/>
          <a:p>
            <a:r>
              <a:rPr lang="en-GB" dirty="0"/>
              <a:t>Compulsory Stop</a:t>
            </a:r>
          </a:p>
        </p:txBody>
      </p:sp>
      <p:sp>
        <p:nvSpPr>
          <p:cNvPr id="10" name="Rectangle: Rounded Corners 9">
            <a:extLst>
              <a:ext uri="{FF2B5EF4-FFF2-40B4-BE49-F238E27FC236}">
                <a16:creationId xmlns:a16="http://schemas.microsoft.com/office/drawing/2014/main" id="{B9F8CAFF-B7B6-6403-D02E-E7BF0FBA9433}"/>
              </a:ext>
            </a:extLst>
          </p:cNvPr>
          <p:cNvSpPr/>
          <p:nvPr/>
        </p:nvSpPr>
        <p:spPr>
          <a:xfrm>
            <a:off x="1542828" y="6229243"/>
            <a:ext cx="134647" cy="165514"/>
          </a:xfrm>
          <a:prstGeom prst="roundRect">
            <a:avLst/>
          </a:prstGeom>
          <a:solidFill>
            <a:schemeClr val="bg1"/>
          </a:solidFill>
          <a:ln w="38100">
            <a:solidFill>
              <a:srgbClr val="CBD0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6573B510-5B8E-8AD0-8665-DCE2F4A5F30E}"/>
              </a:ext>
            </a:extLst>
          </p:cNvPr>
          <p:cNvSpPr txBox="1"/>
          <p:nvPr/>
        </p:nvSpPr>
        <p:spPr>
          <a:xfrm>
            <a:off x="1675255" y="6102339"/>
            <a:ext cx="2342794" cy="369332"/>
          </a:xfrm>
          <a:prstGeom prst="rect">
            <a:avLst/>
          </a:prstGeom>
          <a:noFill/>
        </p:spPr>
        <p:txBody>
          <a:bodyPr wrap="square" rtlCol="0">
            <a:spAutoFit/>
          </a:bodyPr>
          <a:lstStyle/>
          <a:p>
            <a:r>
              <a:rPr lang="en-GB" dirty="0"/>
              <a:t>Request Stop</a:t>
            </a:r>
          </a:p>
        </p:txBody>
      </p:sp>
      <p:sp>
        <p:nvSpPr>
          <p:cNvPr id="12" name="Rectangle: Rounded Corners 11">
            <a:extLst>
              <a:ext uri="{FF2B5EF4-FFF2-40B4-BE49-F238E27FC236}">
                <a16:creationId xmlns:a16="http://schemas.microsoft.com/office/drawing/2014/main" id="{AA262D37-4DE9-271E-7E0A-49702A2D9989}"/>
              </a:ext>
            </a:extLst>
          </p:cNvPr>
          <p:cNvSpPr/>
          <p:nvPr/>
        </p:nvSpPr>
        <p:spPr>
          <a:xfrm>
            <a:off x="1537824" y="5932390"/>
            <a:ext cx="134647" cy="165514"/>
          </a:xfrm>
          <a:prstGeom prst="round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48230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CFF59-79D5-0827-D87A-B9A042DE959C}"/>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315FD039-464A-8F9D-18F7-752B51ECBA0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3" name="Content Placeholder 2">
            <a:extLst>
              <a:ext uri="{FF2B5EF4-FFF2-40B4-BE49-F238E27FC236}">
                <a16:creationId xmlns:a16="http://schemas.microsoft.com/office/drawing/2014/main" id="{81EAA72A-674D-D082-295E-3AF024106EE4}"/>
              </a:ext>
            </a:extLst>
          </p:cNvPr>
          <p:cNvSpPr txBox="1">
            <a:spLocks/>
          </p:cNvSpPr>
          <p:nvPr/>
        </p:nvSpPr>
        <p:spPr>
          <a:xfrm>
            <a:off x="473288" y="1277732"/>
            <a:ext cx="11148098" cy="501889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600">
                <a:latin typeface="Wales Sans Body" panose="02000503030000020004" pitchFamily="50" charset="0"/>
              </a:rPr>
              <a:t>Overall timetable</a:t>
            </a:r>
          </a:p>
          <a:p>
            <a:pPr marL="0" indent="0">
              <a:buNone/>
            </a:pPr>
            <a:endParaRPr lang="en-GB" sz="1400">
              <a:latin typeface="Wales Sans Body" panose="02000503030000020004" pitchFamily="50" charset="0"/>
            </a:endParaRPr>
          </a:p>
          <a:p>
            <a:pPr lvl="1"/>
            <a:r>
              <a:rPr lang="en-GB">
                <a:latin typeface="Wales Sans Body" panose="02000503030000020004" pitchFamily="50" charset="0"/>
              </a:rPr>
              <a:t>Trains will run at the same minutes past each hour, most hours</a:t>
            </a:r>
            <a:endParaRPr lang="en-GB" sz="900">
              <a:latin typeface="Wales Sans Body" panose="02000503030000020004" pitchFamily="50" charset="0"/>
            </a:endParaRPr>
          </a:p>
          <a:p>
            <a:pPr lvl="1"/>
            <a:r>
              <a:rPr lang="en-GB">
                <a:latin typeface="Wales Sans Body" panose="02000503030000020004" pitchFamily="50" charset="0"/>
              </a:rPr>
              <a:t>The timetable structure will be more robust, with sufficient recovery time to absorb minor delay and request stopping</a:t>
            </a:r>
          </a:p>
          <a:p>
            <a:pPr lvl="1"/>
            <a:r>
              <a:rPr lang="en-GB">
                <a:latin typeface="Wales Sans Body" panose="02000503030000020004" pitchFamily="50" charset="0"/>
              </a:rPr>
              <a:t>Platforming at Chester should be more consistent – same platform for the same departure every hour</a:t>
            </a:r>
          </a:p>
          <a:p>
            <a:pPr marL="0" indent="0">
              <a:buNone/>
            </a:pPr>
            <a:endParaRPr lang="en-GB" sz="1300">
              <a:latin typeface="Wales Sans Body" panose="02000503030000020004" pitchFamily="50" charset="0"/>
            </a:endParaRPr>
          </a:p>
          <a:p>
            <a:pPr marL="0" indent="0">
              <a:buNone/>
            </a:pPr>
            <a:r>
              <a:rPr lang="en-GB" sz="2600">
                <a:latin typeface="Wales Sans Body" panose="02000503030000020004" pitchFamily="50" charset="0"/>
              </a:rPr>
              <a:t>Performance</a:t>
            </a:r>
          </a:p>
          <a:p>
            <a:pPr marL="0" indent="0">
              <a:buNone/>
            </a:pPr>
            <a:endParaRPr lang="en-GB" sz="1300">
              <a:latin typeface="Wales Sans Body" panose="02000503030000020004" pitchFamily="50" charset="0"/>
            </a:endParaRPr>
          </a:p>
          <a:p>
            <a:pPr lvl="1"/>
            <a:r>
              <a:rPr lang="en-GB">
                <a:latin typeface="Wales Sans Body" panose="02000503030000020004" pitchFamily="50" charset="0"/>
              </a:rPr>
              <a:t>Sufficient dwell at busy stations and elimination of units with end-doors only (except </a:t>
            </a:r>
            <a:r>
              <a:rPr lang="en-GB" err="1">
                <a:latin typeface="Wales Sans Body" panose="02000503030000020004" pitchFamily="50" charset="0"/>
              </a:rPr>
              <a:t>MkIVs</a:t>
            </a:r>
            <a:r>
              <a:rPr lang="en-GB">
                <a:latin typeface="Wales Sans Body" panose="02000503030000020004" pitchFamily="50" charset="0"/>
              </a:rPr>
              <a:t>)</a:t>
            </a:r>
          </a:p>
          <a:p>
            <a:pPr lvl="1"/>
            <a:r>
              <a:rPr lang="en-GB">
                <a:latin typeface="Wales Sans Body" panose="02000503030000020004" pitchFamily="50" charset="0"/>
              </a:rPr>
              <a:t>Units won’t ‘interwork’ between different routes – this prevents delays on one route spreading to another route</a:t>
            </a:r>
          </a:p>
          <a:p>
            <a:pPr lvl="1"/>
            <a:r>
              <a:rPr lang="en-GB">
                <a:latin typeface="Wales Sans Body" panose="02000503030000020004" pitchFamily="50" charset="0"/>
              </a:rPr>
              <a:t>Conwy Valley unit remains ‘captive’ all day and doesn’t do other work</a:t>
            </a:r>
          </a:p>
          <a:p>
            <a:pPr lvl="1"/>
            <a:r>
              <a:rPr lang="en-GB">
                <a:latin typeface="Wales Sans Body" panose="02000503030000020004" pitchFamily="50" charset="0"/>
              </a:rPr>
              <a:t>Timings throughout North Wales have been rechecked and now bespoke for the cl.197 train, which will help Right-Time performance</a:t>
            </a:r>
          </a:p>
          <a:p>
            <a:pPr lvl="1"/>
            <a:r>
              <a:rPr lang="en-GB">
                <a:latin typeface="Wales Sans Body" panose="02000503030000020004" pitchFamily="50" charset="0"/>
              </a:rPr>
              <a:t>More robust turnarounds at the end of journeys – which means more trains will start their next journey on-time</a:t>
            </a:r>
          </a:p>
        </p:txBody>
      </p:sp>
      <p:sp>
        <p:nvSpPr>
          <p:cNvPr id="4" name="Titre 9">
            <a:extLst>
              <a:ext uri="{FF2B5EF4-FFF2-40B4-BE49-F238E27FC236}">
                <a16:creationId xmlns:a16="http://schemas.microsoft.com/office/drawing/2014/main" id="{892C8DF3-D0AC-2B4B-2867-0B6FFC3007BA}"/>
              </a:ext>
            </a:extLst>
          </p:cNvPr>
          <p:cNvSpPr txBox="1">
            <a:spLocks/>
          </p:cNvSpPr>
          <p:nvPr/>
        </p:nvSpPr>
        <p:spPr>
          <a:xfrm>
            <a:off x="503892" y="357893"/>
            <a:ext cx="7927728" cy="6895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dirty="0">
                <a:solidFill>
                  <a:srgbClr val="FF0000"/>
                </a:solidFill>
                <a:latin typeface="Wales Sans Body" panose="02000503030000020004" pitchFamily="50" charset="0"/>
                <a:cs typeface="Calibri" panose="020F0502020204030204" pitchFamily="34" charset="0"/>
              </a:rPr>
              <a:t>Standard hour Timetable from May’26 for North Wales</a:t>
            </a:r>
          </a:p>
        </p:txBody>
      </p:sp>
    </p:spTree>
    <p:extLst>
      <p:ext uri="{BB962C8B-B14F-4D97-AF65-F5344CB8AC3E}">
        <p14:creationId xmlns:p14="http://schemas.microsoft.com/office/powerpoint/2010/main" val="67937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fade">
                                      <p:cBhvr>
                                        <p:cTn id="25" dur="500"/>
                                        <p:tgtEl>
                                          <p:spTgt spid="3">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500"/>
                                        <p:tgtEl>
                                          <p:spTgt spid="3">
                                            <p:txEl>
                                              <p:pRg st="11" end="11"/>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2" end="12"/>
                                            </p:txEl>
                                          </p:spTgt>
                                        </p:tgtEl>
                                        <p:attrNameLst>
                                          <p:attrName>style.visibility</p:attrName>
                                        </p:attrNameLst>
                                      </p:cBhvr>
                                      <p:to>
                                        <p:strVal val="visible"/>
                                      </p:to>
                                    </p:set>
                                    <p:animEffect transition="in" filter="fade">
                                      <p:cBhvr>
                                        <p:cTn id="3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9418D-AD79-CE0D-D333-2ED7921F925D}"/>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4A31AD9D-EAC0-8464-97BA-B7EC29F5E50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3" name="Content Placeholder 2">
            <a:extLst>
              <a:ext uri="{FF2B5EF4-FFF2-40B4-BE49-F238E27FC236}">
                <a16:creationId xmlns:a16="http://schemas.microsoft.com/office/drawing/2014/main" id="{E9DD29E2-C8BE-6CC7-DDA6-0B6BFC0649D9}"/>
              </a:ext>
            </a:extLst>
          </p:cNvPr>
          <p:cNvSpPr txBox="1">
            <a:spLocks/>
          </p:cNvSpPr>
          <p:nvPr/>
        </p:nvSpPr>
        <p:spPr>
          <a:xfrm>
            <a:off x="473288" y="1277732"/>
            <a:ext cx="11148098" cy="50188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600">
                <a:latin typeface="Wales Sans Body" panose="02000503030000020004" pitchFamily="50" charset="0"/>
              </a:rPr>
              <a:t>Turnaround times</a:t>
            </a:r>
          </a:p>
        </p:txBody>
      </p:sp>
      <p:sp>
        <p:nvSpPr>
          <p:cNvPr id="4" name="Titre 9">
            <a:extLst>
              <a:ext uri="{FF2B5EF4-FFF2-40B4-BE49-F238E27FC236}">
                <a16:creationId xmlns:a16="http://schemas.microsoft.com/office/drawing/2014/main" id="{CD7F1AB1-CBD8-2903-7B21-90CAAF1EE72B}"/>
              </a:ext>
            </a:extLst>
          </p:cNvPr>
          <p:cNvSpPr txBox="1">
            <a:spLocks/>
          </p:cNvSpPr>
          <p:nvPr/>
        </p:nvSpPr>
        <p:spPr>
          <a:xfrm>
            <a:off x="503892" y="357893"/>
            <a:ext cx="7927728" cy="6895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a:solidFill>
                  <a:srgbClr val="FF0000"/>
                </a:solidFill>
                <a:latin typeface="Wales Sans Body" panose="02000503030000020004" pitchFamily="50" charset="0"/>
                <a:cs typeface="Calibri" panose="020F0502020204030204" pitchFamily="34" charset="0"/>
              </a:rPr>
              <a:t>Standard hour Timetable from May’26 for North Wales</a:t>
            </a:r>
          </a:p>
        </p:txBody>
      </p:sp>
      <p:graphicFrame>
        <p:nvGraphicFramePr>
          <p:cNvPr id="2" name="Table 1">
            <a:extLst>
              <a:ext uri="{FF2B5EF4-FFF2-40B4-BE49-F238E27FC236}">
                <a16:creationId xmlns:a16="http://schemas.microsoft.com/office/drawing/2014/main" id="{85B19F99-8B59-2195-1210-195733E1F53E}"/>
              </a:ext>
            </a:extLst>
          </p:cNvPr>
          <p:cNvGraphicFramePr>
            <a:graphicFrameLocks noGrp="1"/>
          </p:cNvGraphicFramePr>
          <p:nvPr>
            <p:extLst>
              <p:ext uri="{D42A27DB-BD31-4B8C-83A1-F6EECF244321}">
                <p14:modId xmlns:p14="http://schemas.microsoft.com/office/powerpoint/2010/main" val="4215088134"/>
              </p:ext>
            </p:extLst>
          </p:nvPr>
        </p:nvGraphicFramePr>
        <p:xfrm>
          <a:off x="503892" y="1841747"/>
          <a:ext cx="11117496" cy="4206240"/>
        </p:xfrm>
        <a:graphic>
          <a:graphicData uri="http://schemas.openxmlformats.org/drawingml/2006/table">
            <a:tbl>
              <a:tblPr firstRow="1" bandRow="1">
                <a:tableStyleId>{5C22544A-7EE6-4342-B048-85BDC9FD1C3A}</a:tableStyleId>
              </a:tblPr>
              <a:tblGrid>
                <a:gridCol w="2779374">
                  <a:extLst>
                    <a:ext uri="{9D8B030D-6E8A-4147-A177-3AD203B41FA5}">
                      <a16:colId xmlns:a16="http://schemas.microsoft.com/office/drawing/2014/main" val="1896296341"/>
                    </a:ext>
                  </a:extLst>
                </a:gridCol>
                <a:gridCol w="2779374">
                  <a:extLst>
                    <a:ext uri="{9D8B030D-6E8A-4147-A177-3AD203B41FA5}">
                      <a16:colId xmlns:a16="http://schemas.microsoft.com/office/drawing/2014/main" val="4099605199"/>
                    </a:ext>
                  </a:extLst>
                </a:gridCol>
                <a:gridCol w="2779374">
                  <a:extLst>
                    <a:ext uri="{9D8B030D-6E8A-4147-A177-3AD203B41FA5}">
                      <a16:colId xmlns:a16="http://schemas.microsoft.com/office/drawing/2014/main" val="3028028344"/>
                    </a:ext>
                  </a:extLst>
                </a:gridCol>
                <a:gridCol w="2779374">
                  <a:extLst>
                    <a:ext uri="{9D8B030D-6E8A-4147-A177-3AD203B41FA5}">
                      <a16:colId xmlns:a16="http://schemas.microsoft.com/office/drawing/2014/main" val="1927946682"/>
                    </a:ext>
                  </a:extLst>
                </a:gridCol>
              </a:tblGrid>
              <a:tr h="370840">
                <a:tc>
                  <a:txBody>
                    <a:bodyPr/>
                    <a:lstStyle/>
                    <a:p>
                      <a:pPr>
                        <a:buNone/>
                      </a:pPr>
                      <a:r>
                        <a:rPr lang="en-GB" sz="1600" b="1">
                          <a:solidFill>
                            <a:schemeClr val="bg1"/>
                          </a:solidFill>
                          <a:effectLst/>
                          <a:latin typeface="Aptos" panose="020B0004020202020204" pitchFamily="34" charset="0"/>
                          <a:ea typeface="Aptos" panose="020B0004020202020204" pitchFamily="34" charset="0"/>
                          <a:cs typeface="Aptos" panose="020B0004020202020204" pitchFamily="34" charset="0"/>
                        </a:rPr>
                        <a:t>Location</a:t>
                      </a:r>
                      <a:endParaRPr lang="en-GB" sz="110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b="1">
                          <a:solidFill>
                            <a:schemeClr val="bg1"/>
                          </a:solidFill>
                          <a:effectLst/>
                          <a:latin typeface="Aptos" panose="020B0004020202020204" pitchFamily="34" charset="0"/>
                          <a:ea typeface="Aptos" panose="020B0004020202020204" pitchFamily="34" charset="0"/>
                          <a:cs typeface="Aptos" panose="020B0004020202020204" pitchFamily="34" charset="0"/>
                        </a:rPr>
                        <a:t>Dec 25</a:t>
                      </a:r>
                      <a:endParaRPr lang="en-GB" sz="110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b="1">
                          <a:solidFill>
                            <a:schemeClr val="bg1"/>
                          </a:solidFill>
                          <a:effectLst/>
                          <a:latin typeface="Aptos" panose="020B0004020202020204" pitchFamily="34" charset="0"/>
                          <a:ea typeface="Aptos" panose="020B0004020202020204" pitchFamily="34" charset="0"/>
                          <a:cs typeface="Aptos" panose="020B0004020202020204" pitchFamily="34" charset="0"/>
                        </a:rPr>
                        <a:t>May 26</a:t>
                      </a:r>
                      <a:endParaRPr lang="en-GB" sz="110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b="1">
                          <a:solidFill>
                            <a:schemeClr val="bg1"/>
                          </a:solidFill>
                          <a:effectLst/>
                          <a:latin typeface="Aptos" panose="020B0004020202020204" pitchFamily="34" charset="0"/>
                          <a:ea typeface="Aptos" panose="020B0004020202020204" pitchFamily="34" charset="0"/>
                          <a:cs typeface="Aptos" panose="020B0004020202020204" pitchFamily="34" charset="0"/>
                        </a:rPr>
                        <a:t>+/-</a:t>
                      </a:r>
                      <a:endParaRPr lang="en-GB" sz="110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tc>
                <a:extLst>
                  <a:ext uri="{0D108BD9-81ED-4DB2-BD59-A6C34878D82A}">
                    <a16:rowId xmlns:a16="http://schemas.microsoft.com/office/drawing/2014/main" val="2152383221"/>
                  </a:ext>
                </a:extLst>
              </a:tr>
              <a:tr h="370840">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Manchester Airport</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13</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13</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extLst>
                  <a:ext uri="{0D108BD9-81ED-4DB2-BD59-A6C34878D82A}">
                    <a16:rowId xmlns:a16="http://schemas.microsoft.com/office/drawing/2014/main" val="4193281214"/>
                  </a:ext>
                </a:extLst>
              </a:tr>
              <a:tr h="370840">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Liverpool Lime St</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15</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15</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extLst>
                  <a:ext uri="{0D108BD9-81ED-4DB2-BD59-A6C34878D82A}">
                    <a16:rowId xmlns:a16="http://schemas.microsoft.com/office/drawing/2014/main" val="875761613"/>
                  </a:ext>
                </a:extLst>
              </a:tr>
              <a:tr h="370840">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Llandudno (Town)</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Blaenau 5*/23</a:t>
                      </a:r>
                      <a:endParaRPr lang="en-GB" sz="1100">
                        <a:effectLst/>
                        <a:latin typeface="Aptos" panose="020B0004020202020204" pitchFamily="34" charset="0"/>
                        <a:ea typeface="Aptos" panose="020B0004020202020204" pitchFamily="34" charset="0"/>
                        <a:cs typeface="Aptos" panose="020B0004020202020204" pitchFamily="34" charset="0"/>
                      </a:endParaRPr>
                    </a:p>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Manchester 45 </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Blaenau 11</a:t>
                      </a:r>
                      <a:endParaRPr lang="en-GB" sz="1100">
                        <a:effectLst/>
                        <a:latin typeface="Aptos" panose="020B0004020202020204" pitchFamily="34" charset="0"/>
                        <a:ea typeface="Aptos" panose="020B0004020202020204" pitchFamily="34" charset="0"/>
                        <a:cs typeface="Aptos" panose="020B0004020202020204" pitchFamily="34" charset="0"/>
                      </a:endParaRPr>
                    </a:p>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Liverpool 26*/56</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+6 on shortest</a:t>
                      </a:r>
                      <a:endParaRPr lang="en-GB" sz="1100">
                        <a:effectLst/>
                        <a:latin typeface="Aptos" panose="020B0004020202020204" pitchFamily="34" charset="0"/>
                        <a:ea typeface="Aptos" panose="020B0004020202020204" pitchFamily="34" charset="0"/>
                        <a:cs typeface="Aptos" panose="020B0004020202020204" pitchFamily="34" charset="0"/>
                      </a:endParaRPr>
                    </a:p>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+ 11 overall </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extLst>
                  <a:ext uri="{0D108BD9-81ED-4DB2-BD59-A6C34878D82A}">
                    <a16:rowId xmlns:a16="http://schemas.microsoft.com/office/drawing/2014/main" val="2173745819"/>
                  </a:ext>
                </a:extLst>
              </a:tr>
              <a:tr h="370840">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Blaenau </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4-12</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8-14</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+4 on shortest</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extLst>
                  <a:ext uri="{0D108BD9-81ED-4DB2-BD59-A6C34878D82A}">
                    <a16:rowId xmlns:a16="http://schemas.microsoft.com/office/drawing/2014/main" val="209106073"/>
                  </a:ext>
                </a:extLst>
              </a:tr>
              <a:tr h="370840">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Holyhead/Llandudno Junction</a:t>
                      </a:r>
                      <a:endParaRPr lang="en-GB" sz="1100">
                        <a:effectLst/>
                        <a:latin typeface="Aptos" panose="020B0004020202020204" pitchFamily="34" charset="0"/>
                        <a:ea typeface="Aptos" panose="020B0004020202020204" pitchFamily="34" charset="0"/>
                        <a:cs typeface="Aptos" panose="020B0004020202020204" pitchFamily="34" charset="0"/>
                      </a:endParaRPr>
                    </a:p>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(Birmingham services)</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6 (at Holyhead)</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12 (at Llandudno Junction)</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+6 and reduced journey</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extLst>
                  <a:ext uri="{0D108BD9-81ED-4DB2-BD59-A6C34878D82A}">
                    <a16:rowId xmlns:a16="http://schemas.microsoft.com/office/drawing/2014/main" val="3821556204"/>
                  </a:ext>
                </a:extLst>
              </a:tr>
              <a:tr h="370840">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Holyhead</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Cardiff 12-28</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Manchester 22</a:t>
                      </a:r>
                      <a:endParaRPr lang="en-GB" sz="1100">
                        <a:effectLst/>
                        <a:latin typeface="Aptos" panose="020B0004020202020204" pitchFamily="34" charset="0"/>
                        <a:ea typeface="Aptos" panose="020B0004020202020204" pitchFamily="34" charset="0"/>
                        <a:cs typeface="Aptos" panose="020B0004020202020204" pitchFamily="34" charset="0"/>
                      </a:endParaRPr>
                    </a:p>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Cardiff 15</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+3 on shortest</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extLst>
                  <a:ext uri="{0D108BD9-81ED-4DB2-BD59-A6C34878D82A}">
                    <a16:rowId xmlns:a16="http://schemas.microsoft.com/office/drawing/2014/main" val="4166498974"/>
                  </a:ext>
                </a:extLst>
              </a:tr>
              <a:tr h="370840">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Crewe</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5</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5</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extLst>
                  <a:ext uri="{0D108BD9-81ED-4DB2-BD59-A6C34878D82A}">
                    <a16:rowId xmlns:a16="http://schemas.microsoft.com/office/drawing/2014/main" val="3377677651"/>
                  </a:ext>
                </a:extLst>
              </a:tr>
              <a:tr h="370840">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Wrexham (incl. shunt)</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14-24</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40</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tc>
                  <a:txBody>
                    <a:bodyPr/>
                    <a:lstStyle/>
                    <a:p>
                      <a:pPr>
                        <a:buNone/>
                      </a:pPr>
                      <a:r>
                        <a:rPr lang="en-GB" sz="1600">
                          <a:solidFill>
                            <a:srgbClr val="000000"/>
                          </a:solidFill>
                          <a:effectLst/>
                          <a:latin typeface="Aptos" panose="020B0004020202020204" pitchFamily="34" charset="0"/>
                          <a:ea typeface="Aptos" panose="020B0004020202020204" pitchFamily="34" charset="0"/>
                          <a:cs typeface="Aptos" panose="020B0004020202020204" pitchFamily="34" charset="0"/>
                        </a:rPr>
                        <a:t>+26 on shortest</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a:tc>
                <a:extLst>
                  <a:ext uri="{0D108BD9-81ED-4DB2-BD59-A6C34878D82A}">
                    <a16:rowId xmlns:a16="http://schemas.microsoft.com/office/drawing/2014/main" val="1490399069"/>
                  </a:ext>
                </a:extLst>
              </a:tr>
            </a:tbl>
          </a:graphicData>
        </a:graphic>
      </p:graphicFrame>
    </p:spTree>
    <p:extLst>
      <p:ext uri="{BB962C8B-B14F-4D97-AF65-F5344CB8AC3E}">
        <p14:creationId xmlns:p14="http://schemas.microsoft.com/office/powerpoint/2010/main" val="287187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EADF9-4ED5-5579-1389-2571934B615C}"/>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8A4E01C3-56CE-51B3-AC59-AFC37F44555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3" name="Content Placeholder 2">
            <a:extLst>
              <a:ext uri="{FF2B5EF4-FFF2-40B4-BE49-F238E27FC236}">
                <a16:creationId xmlns:a16="http://schemas.microsoft.com/office/drawing/2014/main" id="{37A83166-092A-D698-736D-B75A88C7FBB7}"/>
              </a:ext>
            </a:extLst>
          </p:cNvPr>
          <p:cNvSpPr txBox="1">
            <a:spLocks/>
          </p:cNvSpPr>
          <p:nvPr/>
        </p:nvSpPr>
        <p:spPr>
          <a:xfrm>
            <a:off x="473288" y="1277732"/>
            <a:ext cx="8031468" cy="50188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600">
                <a:latin typeface="Wales Sans Body" panose="02000503030000020004" pitchFamily="50" charset="0"/>
              </a:rPr>
              <a:t>Rolling Stock</a:t>
            </a:r>
          </a:p>
          <a:p>
            <a:pPr marL="0" indent="0">
              <a:buNone/>
            </a:pPr>
            <a:endParaRPr lang="en-GB" sz="1300">
              <a:latin typeface="Wales Sans Body" panose="02000503030000020004" pitchFamily="50" charset="0"/>
            </a:endParaRPr>
          </a:p>
          <a:p>
            <a:pPr lvl="1"/>
            <a:r>
              <a:rPr lang="en-GB">
                <a:latin typeface="Wales Sans Body" panose="02000503030000020004" pitchFamily="50" charset="0"/>
              </a:rPr>
              <a:t>By the end of 2026, all TfW services in North Wales will be operated by cl.197 (CAF </a:t>
            </a:r>
            <a:r>
              <a:rPr lang="en-GB" err="1">
                <a:latin typeface="Wales Sans Body" panose="02000503030000020004" pitchFamily="50" charset="0"/>
              </a:rPr>
              <a:t>Civity</a:t>
            </a:r>
            <a:r>
              <a:rPr lang="en-GB">
                <a:latin typeface="Wales Sans Body" panose="02000503030000020004" pitchFamily="50" charset="0"/>
              </a:rPr>
              <a:t>)...</a:t>
            </a:r>
          </a:p>
          <a:p>
            <a:pPr lvl="2"/>
            <a:r>
              <a:rPr lang="en-GB">
                <a:latin typeface="Wales Sans Body" panose="02000503030000020004" pitchFamily="50" charset="0"/>
              </a:rPr>
              <a:t>except the one </a:t>
            </a:r>
            <a:r>
              <a:rPr lang="en-GB" err="1">
                <a:latin typeface="Wales Sans Body" panose="02000503030000020004" pitchFamily="50" charset="0"/>
              </a:rPr>
              <a:t>MkIV</a:t>
            </a:r>
            <a:r>
              <a:rPr lang="en-GB">
                <a:latin typeface="Wales Sans Body" panose="02000503030000020004" pitchFamily="50" charset="0"/>
              </a:rPr>
              <a:t> train per weekday to and from Cardiff</a:t>
            </a:r>
          </a:p>
          <a:p>
            <a:pPr lvl="2"/>
            <a:r>
              <a:rPr lang="en-GB">
                <a:latin typeface="Wales Sans Body" panose="02000503030000020004" pitchFamily="50" charset="0"/>
              </a:rPr>
              <a:t>and cl.230s operating the Wrexham &lt;&gt; Bidston (for Liverpool) service</a:t>
            </a:r>
          </a:p>
          <a:p>
            <a:pPr lvl="1"/>
            <a:r>
              <a:rPr lang="en-GB">
                <a:latin typeface="Wales Sans Body" panose="02000503030000020004" pitchFamily="50" charset="0"/>
              </a:rPr>
              <a:t>Usual unit deployment will be;</a:t>
            </a:r>
          </a:p>
          <a:p>
            <a:pPr lvl="2"/>
            <a:r>
              <a:rPr lang="en-GB">
                <a:latin typeface="Wales Sans Body" panose="02000503030000020004" pitchFamily="50" charset="0"/>
              </a:rPr>
              <a:t>Manchester &lt;&gt; Holyhead, Cardiff &lt;&gt; Holyhead and Wrexham &lt;&gt; Bidston services = 3-car</a:t>
            </a:r>
          </a:p>
          <a:p>
            <a:pPr lvl="2"/>
            <a:r>
              <a:rPr lang="en-GB">
                <a:latin typeface="Wales Sans Body" panose="02000503030000020004" pitchFamily="50" charset="0"/>
              </a:rPr>
              <a:t>2x trains in each peak = 5-car between Chester and Manchester</a:t>
            </a:r>
          </a:p>
          <a:p>
            <a:pPr lvl="2"/>
            <a:r>
              <a:rPr lang="en-GB">
                <a:latin typeface="Wales Sans Body" panose="02000503030000020004" pitchFamily="50" charset="0"/>
              </a:rPr>
              <a:t>All other services = 2-car</a:t>
            </a:r>
          </a:p>
          <a:p>
            <a:pPr lvl="2"/>
            <a:r>
              <a:rPr lang="en-GB">
                <a:latin typeface="Wales Sans Body" panose="02000503030000020004" pitchFamily="50" charset="0"/>
              </a:rPr>
              <a:t>Some Liverpool services to be 3-car in Summer</a:t>
            </a:r>
          </a:p>
        </p:txBody>
      </p:sp>
      <p:sp>
        <p:nvSpPr>
          <p:cNvPr id="4" name="Titre 9">
            <a:extLst>
              <a:ext uri="{FF2B5EF4-FFF2-40B4-BE49-F238E27FC236}">
                <a16:creationId xmlns:a16="http://schemas.microsoft.com/office/drawing/2014/main" id="{D4B4A6C1-3229-802B-EAEA-B4B62F1DBFDB}"/>
              </a:ext>
            </a:extLst>
          </p:cNvPr>
          <p:cNvSpPr txBox="1">
            <a:spLocks/>
          </p:cNvSpPr>
          <p:nvPr/>
        </p:nvSpPr>
        <p:spPr>
          <a:xfrm>
            <a:off x="503892" y="357893"/>
            <a:ext cx="7927728" cy="6895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a:solidFill>
                  <a:srgbClr val="FF0000"/>
                </a:solidFill>
                <a:latin typeface="Wales Sans Body" panose="02000503030000020004" pitchFamily="50" charset="0"/>
                <a:cs typeface="Calibri" panose="020F0502020204030204" pitchFamily="34" charset="0"/>
              </a:rPr>
              <a:t>Standard hour Timetable from May’26 for North Wales</a:t>
            </a:r>
          </a:p>
        </p:txBody>
      </p:sp>
      <p:pic>
        <p:nvPicPr>
          <p:cNvPr id="5" name="Picture 4">
            <a:extLst>
              <a:ext uri="{FF2B5EF4-FFF2-40B4-BE49-F238E27FC236}">
                <a16:creationId xmlns:a16="http://schemas.microsoft.com/office/drawing/2014/main" id="{29647A6E-94F4-DBBB-1043-33753A0BF079}"/>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33135" t="7" r="34735" b="-7"/>
          <a:stretch>
            <a:fillRect/>
          </a:stretch>
        </p:blipFill>
        <p:spPr>
          <a:xfrm>
            <a:off x="8882346" y="473"/>
            <a:ext cx="3312160" cy="6868160"/>
          </a:xfrm>
          <a:prstGeom prst="rect">
            <a:avLst/>
          </a:prstGeom>
        </p:spPr>
      </p:pic>
    </p:spTree>
    <p:extLst>
      <p:ext uri="{BB962C8B-B14F-4D97-AF65-F5344CB8AC3E}">
        <p14:creationId xmlns:p14="http://schemas.microsoft.com/office/powerpoint/2010/main" val="404460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BFE5C-FA4D-1D9F-5D14-5CB759601143}"/>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A7213A94-0E3C-653C-9A87-2B973713984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3" name="Content Placeholder 2">
            <a:extLst>
              <a:ext uri="{FF2B5EF4-FFF2-40B4-BE49-F238E27FC236}">
                <a16:creationId xmlns:a16="http://schemas.microsoft.com/office/drawing/2014/main" id="{650127F9-A2A7-A142-A709-1F3A5CF4505E}"/>
              </a:ext>
            </a:extLst>
          </p:cNvPr>
          <p:cNvSpPr txBox="1">
            <a:spLocks/>
          </p:cNvSpPr>
          <p:nvPr/>
        </p:nvSpPr>
        <p:spPr>
          <a:xfrm>
            <a:off x="3666634" y="1277732"/>
            <a:ext cx="8180328" cy="55802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latin typeface="Wales Sans Body" panose="02000503030000020004" pitchFamily="50" charset="0"/>
              </a:rPr>
              <a:t>Between Crewe and Chester and Wrexham General</a:t>
            </a:r>
          </a:p>
          <a:p>
            <a:endParaRPr lang="en-GB" sz="2200" dirty="0">
              <a:latin typeface="Wales Sans Body" panose="02000503030000020004" pitchFamily="50" charset="0"/>
            </a:endParaRPr>
          </a:p>
          <a:p>
            <a:pPr lvl="1"/>
            <a:r>
              <a:rPr lang="en-GB" sz="2200" dirty="0">
                <a:latin typeface="Wales Sans Body" panose="02000503030000020004" pitchFamily="50" charset="0"/>
              </a:rPr>
              <a:t>The extra TfW train between Wrexham General and Chester is extended to Crewe in most hours, in the place of the Chester &lt;&gt; Crewe service</a:t>
            </a:r>
          </a:p>
          <a:p>
            <a:pPr lvl="1"/>
            <a:endParaRPr lang="en-GB" sz="2200" dirty="0">
              <a:latin typeface="Wales Sans Body" panose="02000503030000020004" pitchFamily="50" charset="0"/>
            </a:endParaRPr>
          </a:p>
          <a:p>
            <a:pPr lvl="1"/>
            <a:r>
              <a:rPr lang="en-GB" sz="2200" dirty="0">
                <a:latin typeface="Wales Sans Body" panose="02000503030000020004" pitchFamily="50" charset="0"/>
              </a:rPr>
              <a:t>Trains from Wrexham arrive at Crewe at xx:20 past the hour, connecting into Avanti’s xx:32 departure to London and TfW’s xx:30 departure to Manchester</a:t>
            </a:r>
          </a:p>
          <a:p>
            <a:pPr lvl="1"/>
            <a:endParaRPr lang="en-GB" sz="2200" dirty="0">
              <a:latin typeface="Wales Sans Body" panose="02000503030000020004" pitchFamily="50" charset="0"/>
            </a:endParaRPr>
          </a:p>
          <a:p>
            <a:pPr lvl="1"/>
            <a:r>
              <a:rPr lang="en-GB" sz="2200" dirty="0">
                <a:latin typeface="Wales Sans Body" panose="02000503030000020004" pitchFamily="50" charset="0"/>
              </a:rPr>
              <a:t>Trains to Wrexham depart from Crewe at xx:23 past the hour, connecting out of Avanti’s xx:08 arrival from London and TfW’s xx:07 arrival from Manchester</a:t>
            </a:r>
          </a:p>
        </p:txBody>
      </p:sp>
      <p:sp>
        <p:nvSpPr>
          <p:cNvPr id="4" name="Titre 9">
            <a:extLst>
              <a:ext uri="{FF2B5EF4-FFF2-40B4-BE49-F238E27FC236}">
                <a16:creationId xmlns:a16="http://schemas.microsoft.com/office/drawing/2014/main" id="{65743290-628D-D85F-DD9D-DC065922C54B}"/>
              </a:ext>
            </a:extLst>
          </p:cNvPr>
          <p:cNvSpPr txBox="1">
            <a:spLocks/>
          </p:cNvSpPr>
          <p:nvPr/>
        </p:nvSpPr>
        <p:spPr>
          <a:xfrm>
            <a:off x="3666634" y="287371"/>
            <a:ext cx="8384929" cy="6695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000" b="1">
              <a:solidFill>
                <a:srgbClr val="FF0000"/>
              </a:solidFill>
              <a:latin typeface="Wales Sans Body" panose="02000503030000020004" pitchFamily="50" charset="0"/>
              <a:cs typeface="Calibri" panose="020F0502020204030204" pitchFamily="34" charset="0"/>
            </a:endParaRPr>
          </a:p>
          <a:p>
            <a:r>
              <a:rPr lang="en-GB" sz="2000" b="1">
                <a:solidFill>
                  <a:srgbClr val="FF0000"/>
                </a:solidFill>
                <a:latin typeface="Wales Sans Body" panose="02000503030000020004" pitchFamily="50" charset="0"/>
                <a:cs typeface="Calibri" panose="020F0502020204030204" pitchFamily="34" charset="0"/>
              </a:rPr>
              <a:t>Standard hour Timetable from May’26 for North Wales</a:t>
            </a:r>
          </a:p>
        </p:txBody>
      </p:sp>
      <p:pic>
        <p:nvPicPr>
          <p:cNvPr id="2" name="Picture 1">
            <a:extLst>
              <a:ext uri="{FF2B5EF4-FFF2-40B4-BE49-F238E27FC236}">
                <a16:creationId xmlns:a16="http://schemas.microsoft.com/office/drawing/2014/main" id="{9825C08F-918F-0A03-9A3C-B849233D61CE}"/>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33935" r="33935"/>
          <a:stretch/>
        </p:blipFill>
        <p:spPr>
          <a:xfrm>
            <a:off x="0" y="-2308"/>
            <a:ext cx="3312160" cy="6868160"/>
          </a:xfrm>
          <a:prstGeom prst="rect">
            <a:avLst/>
          </a:prstGeom>
        </p:spPr>
      </p:pic>
    </p:spTree>
    <p:extLst>
      <p:ext uri="{BB962C8B-B14F-4D97-AF65-F5344CB8AC3E}">
        <p14:creationId xmlns:p14="http://schemas.microsoft.com/office/powerpoint/2010/main" val="3726230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1200D-40C3-7939-29D8-859FF2767F62}"/>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EB4FD27D-40C5-0681-17D2-C3B0E0DBD9C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497363"/>
            <a:ext cx="12895967" cy="5358798"/>
          </a:xfrm>
          <a:prstGeom prst="rect">
            <a:avLst/>
          </a:prstGeom>
        </p:spPr>
      </p:pic>
      <p:sp>
        <p:nvSpPr>
          <p:cNvPr id="3" name="Content Placeholder 2">
            <a:extLst>
              <a:ext uri="{FF2B5EF4-FFF2-40B4-BE49-F238E27FC236}">
                <a16:creationId xmlns:a16="http://schemas.microsoft.com/office/drawing/2014/main" id="{9B40C7F5-BA6F-2281-45FA-EE13A2121043}"/>
              </a:ext>
            </a:extLst>
          </p:cNvPr>
          <p:cNvSpPr txBox="1">
            <a:spLocks/>
          </p:cNvSpPr>
          <p:nvPr/>
        </p:nvSpPr>
        <p:spPr>
          <a:xfrm>
            <a:off x="122441" y="835370"/>
            <a:ext cx="9064090" cy="40403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a:latin typeface="Wales Sans Body" panose="02000503030000020004" pitchFamily="50" charset="0"/>
              </a:rPr>
              <a:t>       </a:t>
            </a:r>
            <a:r>
              <a:rPr lang="en-GB" sz="2400" b="1">
                <a:latin typeface="Wales Sans Body" panose="02000503030000020004" pitchFamily="50" charset="0"/>
              </a:rPr>
              <a:t>Between Chester and Llandudno Junction</a:t>
            </a:r>
          </a:p>
          <a:p>
            <a:pPr marL="0" indent="0">
              <a:buNone/>
            </a:pPr>
            <a:endParaRPr lang="en-GB" sz="100">
              <a:latin typeface="Wales Sans Body" panose="02000503030000020004" pitchFamily="50" charset="0"/>
            </a:endParaRPr>
          </a:p>
          <a:p>
            <a:pPr lvl="1"/>
            <a:r>
              <a:rPr lang="en-GB" sz="2200">
                <a:latin typeface="Wales Sans Body" panose="02000503030000020004" pitchFamily="50" charset="0"/>
              </a:rPr>
              <a:t>One extra TfW train every hour (i.e. 3tph) 07:00 – 20:00 Monday - Saturday between Chester and Llandudno Junction</a:t>
            </a:r>
          </a:p>
          <a:p>
            <a:pPr lvl="2"/>
            <a:r>
              <a:rPr lang="en-GB" sz="2200">
                <a:latin typeface="Wales Sans Body" panose="02000503030000020004" pitchFamily="50" charset="0"/>
              </a:rPr>
              <a:t>1tph is an extension of today’s Liverpool &lt;&gt; Chester service to Llandudno</a:t>
            </a:r>
          </a:p>
          <a:p>
            <a:pPr lvl="2"/>
            <a:r>
              <a:rPr lang="en-GB" sz="2200">
                <a:latin typeface="Wales Sans Body" panose="02000503030000020004" pitchFamily="50" charset="0"/>
              </a:rPr>
              <a:t>Capacity increases from 4.5 to 7 carriages per hour (compared with pre-cl.197 intro)</a:t>
            </a:r>
          </a:p>
          <a:p>
            <a:pPr lvl="2"/>
            <a:endParaRPr lang="en-GB" sz="800">
              <a:latin typeface="Wales Sans Body" panose="02000503030000020004" pitchFamily="50" charset="0"/>
            </a:endParaRPr>
          </a:p>
          <a:p>
            <a:pPr lvl="1"/>
            <a:r>
              <a:rPr lang="en-GB" sz="2200">
                <a:latin typeface="Wales Sans Body" panose="02000503030000020004" pitchFamily="50" charset="0"/>
              </a:rPr>
              <a:t>All TfW trains call at all stations except for Shotton (2tph, Liverpool and Manchester trains – i.e. a doubling of calls) and Abergele &amp; Pensarn (1tph, Liverpool trains)</a:t>
            </a:r>
          </a:p>
          <a:p>
            <a:pPr lvl="1"/>
            <a:endParaRPr lang="en-GB" sz="2200">
              <a:latin typeface="Wales Sans Body" panose="02000503030000020004" pitchFamily="50" charset="0"/>
            </a:endParaRPr>
          </a:p>
          <a:p>
            <a:pPr lvl="1"/>
            <a:r>
              <a:rPr lang="en-GB" sz="2200">
                <a:latin typeface="Wales Sans Body" panose="02000503030000020004" pitchFamily="50" charset="0"/>
              </a:rPr>
              <a:t>22:25 Manchester Airport &gt; Chester is extended to Holyhead (23:58 from Chester) and connects into overnight ferries to Dublin</a:t>
            </a:r>
          </a:p>
          <a:p>
            <a:pPr lvl="1"/>
            <a:endParaRPr lang="en-GB" sz="2200">
              <a:latin typeface="Wales Sans Body" panose="02000503030000020004" pitchFamily="50" charset="0"/>
            </a:endParaRPr>
          </a:p>
          <a:p>
            <a:pPr lvl="1"/>
            <a:r>
              <a:rPr lang="en-GB" sz="2200">
                <a:latin typeface="Wales Sans Body" panose="02000503030000020004" pitchFamily="50" charset="0"/>
              </a:rPr>
              <a:t>23:25 Manchester Airport &gt; Holyhead now ends at Llandudno Junction (00:51 from Chester)</a:t>
            </a:r>
          </a:p>
        </p:txBody>
      </p:sp>
      <p:sp>
        <p:nvSpPr>
          <p:cNvPr id="7" name="Titre 9">
            <a:extLst>
              <a:ext uri="{FF2B5EF4-FFF2-40B4-BE49-F238E27FC236}">
                <a16:creationId xmlns:a16="http://schemas.microsoft.com/office/drawing/2014/main" id="{B5C6D69A-3BA9-5C49-C615-7BFE04045E2F}"/>
              </a:ext>
            </a:extLst>
          </p:cNvPr>
          <p:cNvSpPr txBox="1">
            <a:spLocks/>
          </p:cNvSpPr>
          <p:nvPr/>
        </p:nvSpPr>
        <p:spPr>
          <a:xfrm>
            <a:off x="543637" y="226503"/>
            <a:ext cx="7927728" cy="6895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a:solidFill>
                  <a:srgbClr val="FF0000"/>
                </a:solidFill>
                <a:latin typeface="Wales Sans Body" panose="02000503030000020004" pitchFamily="50" charset="0"/>
                <a:cs typeface="Calibri" panose="020F0502020204030204" pitchFamily="34" charset="0"/>
              </a:rPr>
              <a:t>Standard hour Timetable from May’26 for North Wales</a:t>
            </a:r>
          </a:p>
        </p:txBody>
      </p:sp>
      <p:pic>
        <p:nvPicPr>
          <p:cNvPr id="14" name="Picture 13">
            <a:extLst>
              <a:ext uri="{FF2B5EF4-FFF2-40B4-BE49-F238E27FC236}">
                <a16:creationId xmlns:a16="http://schemas.microsoft.com/office/drawing/2014/main" id="{CFFF96A1-B13A-D5A2-6623-5E95E44269CB}"/>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32313" t="7" r="37093" b="-7"/>
          <a:stretch>
            <a:fillRect/>
          </a:stretch>
        </p:blipFill>
        <p:spPr>
          <a:xfrm>
            <a:off x="9040726" y="473"/>
            <a:ext cx="3153779" cy="6868160"/>
          </a:xfrm>
          <a:prstGeom prst="rect">
            <a:avLst/>
          </a:prstGeom>
        </p:spPr>
      </p:pic>
    </p:spTree>
    <p:extLst>
      <p:ext uri="{BB962C8B-B14F-4D97-AF65-F5344CB8AC3E}">
        <p14:creationId xmlns:p14="http://schemas.microsoft.com/office/powerpoint/2010/main" val="86122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fade">
                                      <p:cBhvr>
                                        <p:cTn id="2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067E7-3A11-6D4B-D029-ABACC11202A6}"/>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3B47DA1F-4E06-8284-57A1-F0FDBAC9695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6" name="Content Placeholder 2">
            <a:extLst>
              <a:ext uri="{FF2B5EF4-FFF2-40B4-BE49-F238E27FC236}">
                <a16:creationId xmlns:a16="http://schemas.microsoft.com/office/drawing/2014/main" id="{8DC15CA7-0D18-2B93-E579-879432AC8AFE}"/>
              </a:ext>
            </a:extLst>
          </p:cNvPr>
          <p:cNvSpPr txBox="1">
            <a:spLocks/>
          </p:cNvSpPr>
          <p:nvPr/>
        </p:nvSpPr>
        <p:spPr>
          <a:xfrm>
            <a:off x="481597" y="855001"/>
            <a:ext cx="10919466" cy="42104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latin typeface="Wales Sans Body" panose="02000503030000020004" pitchFamily="50" charset="0"/>
              </a:rPr>
              <a:t>Improvements to the timetable have had to wait for safety measures to be agreed and implemented at 4x level crossings (Sandy Lane, Beverley Drive, Ty Gwyn and Pen </a:t>
            </a:r>
            <a:r>
              <a:rPr lang="en-GB" sz="2000" err="1">
                <a:latin typeface="Wales Sans Body" panose="02000503030000020004" pitchFamily="50" charset="0"/>
              </a:rPr>
              <a:t>Uchaf</a:t>
            </a:r>
            <a:r>
              <a:rPr lang="en-GB" sz="2000">
                <a:latin typeface="Wales Sans Body" panose="02000503030000020004" pitchFamily="50" charset="0"/>
              </a:rPr>
              <a:t>) in Prestatyn and Pensarn</a:t>
            </a:r>
          </a:p>
          <a:p>
            <a:endParaRPr lang="en-GB" sz="400">
              <a:latin typeface="Wales Sans Body" panose="02000503030000020004" pitchFamily="50" charset="0"/>
            </a:endParaRPr>
          </a:p>
          <a:p>
            <a:r>
              <a:rPr lang="en-GB" sz="2000">
                <a:latin typeface="Wales Sans Body" panose="02000503030000020004" pitchFamily="50" charset="0"/>
              </a:rPr>
              <a:t>These crossings have been identified among the highest-risk on the Wales and Borders network. While the level crossings are </a:t>
            </a:r>
            <a:r>
              <a:rPr lang="en-GB" sz="2000" i="1">
                <a:latin typeface="Wales Sans Body" panose="02000503030000020004" pitchFamily="50" charset="0"/>
              </a:rPr>
              <a:t>currently</a:t>
            </a:r>
            <a:r>
              <a:rPr lang="en-GB" sz="2000">
                <a:latin typeface="Wales Sans Body" panose="02000503030000020004" pitchFamily="50" charset="0"/>
              </a:rPr>
              <a:t> within national limits for safe use, the planned train service increase (+30 more train passes a day) would pose too much of an additional safety risk to anyone attempting to cross the lines where trains travel up to 90mph</a:t>
            </a:r>
          </a:p>
          <a:p>
            <a:endParaRPr lang="en-GB" sz="400">
              <a:latin typeface="Wales Sans Body" panose="02000503030000020004" pitchFamily="50" charset="0"/>
            </a:endParaRPr>
          </a:p>
          <a:p>
            <a:r>
              <a:rPr lang="en-GB" sz="2000">
                <a:latin typeface="Wales Sans Body" panose="02000503030000020004" pitchFamily="50" charset="0"/>
              </a:rPr>
              <a:t>In Pensarn alone, current usage at the level crossings mentioned has seen six near-misses, 14 incidents of misuse, and two fatalities recorded in recent years</a:t>
            </a:r>
          </a:p>
          <a:p>
            <a:endParaRPr lang="en-GB" sz="400">
              <a:latin typeface="Wales Sans Body" panose="02000503030000020004" pitchFamily="50" charset="0"/>
            </a:endParaRPr>
          </a:p>
          <a:p>
            <a:r>
              <a:rPr lang="en-GB" sz="2000">
                <a:latin typeface="Wales Sans Body" panose="02000503030000020004" pitchFamily="50" charset="0"/>
              </a:rPr>
              <a:t>The proposed solution to address the increased risk at these level crossings was announced earlier this year, when Network Rail shared initial designs to close these crossings and replace them with active travel compliant, accessible, ramped footbridges. Following local community feedback, Network Rail has now developed revised designs that reduce the visual impact of the bridges and improve accessibility, including positioning the Prestatyn bridge closer to the existing road bridge near the station</a:t>
            </a:r>
          </a:p>
          <a:p>
            <a:endParaRPr lang="en-GB" sz="400">
              <a:latin typeface="Wales Sans Body" panose="02000503030000020004" pitchFamily="50" charset="0"/>
            </a:endParaRPr>
          </a:p>
          <a:p>
            <a:r>
              <a:rPr lang="en-GB" sz="2000">
                <a:latin typeface="Wales Sans Body" panose="02000503030000020004" pitchFamily="50" charset="0"/>
              </a:rPr>
              <a:t>Funding is now secured and the work is to be undertaken during the 26/27 financial year, with temporary measures in place to enable the timetable change to be implemented in May 2026</a:t>
            </a:r>
          </a:p>
          <a:p>
            <a:pPr lvl="1"/>
            <a:endParaRPr lang="en-GB" sz="2000">
              <a:latin typeface="Wales Sans Body" panose="02000503030000020004" pitchFamily="50" charset="0"/>
            </a:endParaRPr>
          </a:p>
        </p:txBody>
      </p:sp>
      <p:sp>
        <p:nvSpPr>
          <p:cNvPr id="12" name="Titre 9">
            <a:extLst>
              <a:ext uri="{FF2B5EF4-FFF2-40B4-BE49-F238E27FC236}">
                <a16:creationId xmlns:a16="http://schemas.microsoft.com/office/drawing/2014/main" id="{2C2478FF-9D44-92B0-6082-91394C02D500}"/>
              </a:ext>
            </a:extLst>
          </p:cNvPr>
          <p:cNvSpPr txBox="1">
            <a:spLocks/>
          </p:cNvSpPr>
          <p:nvPr/>
        </p:nvSpPr>
        <p:spPr>
          <a:xfrm>
            <a:off x="503891" y="330581"/>
            <a:ext cx="8065951" cy="4268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200" b="1">
                <a:solidFill>
                  <a:srgbClr val="FF0000"/>
                </a:solidFill>
                <a:latin typeface="Wales Sans Body" panose="02000503030000020004" pitchFamily="50" charset="0"/>
                <a:cs typeface="Calibri" panose="020F0502020204030204" pitchFamily="34" charset="0"/>
              </a:rPr>
              <a:t>Level Crossings</a:t>
            </a:r>
          </a:p>
        </p:txBody>
      </p:sp>
    </p:spTree>
    <p:extLst>
      <p:ext uri="{BB962C8B-B14F-4D97-AF65-F5344CB8AC3E}">
        <p14:creationId xmlns:p14="http://schemas.microsoft.com/office/powerpoint/2010/main" val="362365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Effect transition="in" filter="fade">
                                      <p:cBhvr>
                                        <p:cTn id="13" dur="500"/>
                                        <p:tgtEl>
                                          <p:spTgt spid="6">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6" end="6"/>
                                            </p:txEl>
                                          </p:spTgt>
                                        </p:tgtEl>
                                        <p:attrNameLst>
                                          <p:attrName>style.visibility</p:attrName>
                                        </p:attrNameLst>
                                      </p:cBhvr>
                                      <p:to>
                                        <p:strVal val="visible"/>
                                      </p:to>
                                    </p:set>
                                    <p:animEffect transition="in" filter="fade">
                                      <p:cBhvr>
                                        <p:cTn id="16" dur="500"/>
                                        <p:tgtEl>
                                          <p:spTgt spid="6">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animEffect transition="in" filter="fade">
                                      <p:cBhvr>
                                        <p:cTn id="19"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4424F-B2EE-A383-13E6-53C16C62AE3D}"/>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E518F9F2-C47C-2D71-1BD4-9491AF1DA01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3" name="Content Placeholder 2">
            <a:extLst>
              <a:ext uri="{FF2B5EF4-FFF2-40B4-BE49-F238E27FC236}">
                <a16:creationId xmlns:a16="http://schemas.microsoft.com/office/drawing/2014/main" id="{6D3553BF-3CBD-209C-973C-9ED74C716168}"/>
              </a:ext>
            </a:extLst>
          </p:cNvPr>
          <p:cNvSpPr txBox="1">
            <a:spLocks/>
          </p:cNvSpPr>
          <p:nvPr/>
        </p:nvSpPr>
        <p:spPr>
          <a:xfrm>
            <a:off x="3136741" y="767370"/>
            <a:ext cx="8996951" cy="40403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a:latin typeface="Wales Sans Body" panose="02000503030000020004" pitchFamily="50" charset="0"/>
              </a:rPr>
              <a:t>     Between Llandudno Junction and Holyhead</a:t>
            </a:r>
          </a:p>
          <a:p>
            <a:endParaRPr lang="en-GB" sz="400">
              <a:latin typeface="Wales Sans Body" panose="02000503030000020004" pitchFamily="50" charset="0"/>
            </a:endParaRPr>
          </a:p>
          <a:p>
            <a:pPr lvl="1"/>
            <a:r>
              <a:rPr lang="en-GB" sz="2200">
                <a:latin typeface="Wales Sans Body" panose="02000503030000020004" pitchFamily="50" charset="0"/>
              </a:rPr>
              <a:t>1 or 2 TfW trains every hour 08:00 – 19:00 Monday - Saturday between Llandudno Junction and Holyhead</a:t>
            </a:r>
          </a:p>
          <a:p>
            <a:pPr lvl="1"/>
            <a:endParaRPr lang="en-GB" sz="400">
              <a:latin typeface="Wales Sans Body" panose="02000503030000020004" pitchFamily="50" charset="0"/>
            </a:endParaRPr>
          </a:p>
          <a:p>
            <a:pPr lvl="2"/>
            <a:r>
              <a:rPr lang="en-GB">
                <a:latin typeface="Wales Sans Body" panose="02000503030000020004" pitchFamily="50" charset="0"/>
              </a:rPr>
              <a:t>1tph Manchester Airport service is diverted to Holyhead, calling all stations between Conwy and </a:t>
            </a:r>
            <a:r>
              <a:rPr lang="en-GB" err="1">
                <a:latin typeface="Wales Sans Body" panose="02000503030000020004" pitchFamily="50" charset="0"/>
              </a:rPr>
              <a:t>LlanfairPG</a:t>
            </a:r>
            <a:r>
              <a:rPr lang="en-GB">
                <a:latin typeface="Wales Sans Body" panose="02000503030000020004" pitchFamily="50" charset="0"/>
              </a:rPr>
              <a:t> then Holyhead</a:t>
            </a:r>
          </a:p>
          <a:p>
            <a:pPr lvl="2"/>
            <a:endParaRPr lang="en-GB" sz="400">
              <a:latin typeface="Wales Sans Body" panose="02000503030000020004" pitchFamily="50" charset="0"/>
            </a:endParaRPr>
          </a:p>
          <a:p>
            <a:pPr lvl="2"/>
            <a:r>
              <a:rPr lang="en-GB">
                <a:latin typeface="Wales Sans Body" panose="02000503030000020004" pitchFamily="50" charset="0"/>
              </a:rPr>
              <a:t>One train every 2 hours (to/from Cardiff) is fast between Llandudno Junction and Bangor, then calls at all stations between Bangor and Holyhead</a:t>
            </a:r>
          </a:p>
          <a:p>
            <a:pPr lvl="2"/>
            <a:endParaRPr lang="en-GB" sz="400">
              <a:latin typeface="Wales Sans Body" panose="02000503030000020004" pitchFamily="50" charset="0"/>
            </a:endParaRPr>
          </a:p>
          <a:p>
            <a:pPr lvl="2"/>
            <a:r>
              <a:rPr lang="en-GB">
                <a:latin typeface="Wales Sans Body" panose="02000503030000020004" pitchFamily="50" charset="0"/>
              </a:rPr>
              <a:t>Birmingham trains no longer run beyond Llandudno Junction (except for 1 train each way)</a:t>
            </a:r>
          </a:p>
          <a:p>
            <a:pPr lvl="2"/>
            <a:endParaRPr lang="en-GB" sz="400">
              <a:latin typeface="Wales Sans Body" panose="02000503030000020004" pitchFamily="50" charset="0"/>
            </a:endParaRPr>
          </a:p>
          <a:p>
            <a:pPr lvl="1"/>
            <a:r>
              <a:rPr lang="en-GB" sz="2200">
                <a:latin typeface="Wales Sans Body" panose="02000503030000020004" pitchFamily="50" charset="0"/>
              </a:rPr>
              <a:t>Stops at Conwy, </a:t>
            </a:r>
            <a:r>
              <a:rPr lang="en-GB" sz="2200" err="1">
                <a:latin typeface="Wales Sans Body" panose="02000503030000020004" pitchFamily="50" charset="0"/>
              </a:rPr>
              <a:t>Llanfairfechan</a:t>
            </a:r>
            <a:r>
              <a:rPr lang="en-GB" sz="2200">
                <a:latin typeface="Wales Sans Body" panose="02000503030000020004" pitchFamily="50" charset="0"/>
              </a:rPr>
              <a:t>, </a:t>
            </a:r>
            <a:r>
              <a:rPr lang="en-GB" sz="2200" err="1">
                <a:latin typeface="Wales Sans Body" panose="02000503030000020004" pitchFamily="50" charset="0"/>
              </a:rPr>
              <a:t>Penmaenmawr</a:t>
            </a:r>
            <a:r>
              <a:rPr lang="en-GB" sz="2200">
                <a:latin typeface="Wales Sans Body" panose="02000503030000020004" pitchFamily="50" charset="0"/>
              </a:rPr>
              <a:t>, </a:t>
            </a:r>
            <a:r>
              <a:rPr lang="en-GB" sz="2200" err="1">
                <a:latin typeface="Wales Sans Body" panose="02000503030000020004" pitchFamily="50" charset="0"/>
              </a:rPr>
              <a:t>LlanfairPG</a:t>
            </a:r>
            <a:r>
              <a:rPr lang="en-GB" sz="2200">
                <a:latin typeface="Wales Sans Body" panose="02000503030000020004" pitchFamily="50" charset="0"/>
              </a:rPr>
              <a:t> and Valley remain/ become compulsory for all trains planned to stop there</a:t>
            </a:r>
          </a:p>
          <a:p>
            <a:pPr lvl="1"/>
            <a:endParaRPr lang="en-GB" sz="400">
              <a:latin typeface="Wales Sans Body" panose="02000503030000020004" pitchFamily="50" charset="0"/>
            </a:endParaRPr>
          </a:p>
          <a:p>
            <a:pPr lvl="1"/>
            <a:r>
              <a:rPr lang="en-GB" sz="2200">
                <a:latin typeface="Wales Sans Body" panose="02000503030000020004" pitchFamily="50" charset="0"/>
              </a:rPr>
              <a:t>Stops at </a:t>
            </a:r>
            <a:r>
              <a:rPr lang="en-GB" sz="2200" err="1">
                <a:latin typeface="Wales Sans Body" panose="02000503030000020004" pitchFamily="50" charset="0"/>
              </a:rPr>
              <a:t>Bodorgan</a:t>
            </a:r>
            <a:r>
              <a:rPr lang="en-GB" sz="2200">
                <a:latin typeface="Wales Sans Body" panose="02000503030000020004" pitchFamily="50" charset="0"/>
              </a:rPr>
              <a:t>, Ty Croes and </a:t>
            </a:r>
            <a:r>
              <a:rPr lang="en-GB" sz="2200" err="1">
                <a:latin typeface="Wales Sans Body" panose="02000503030000020004" pitchFamily="50" charset="0"/>
              </a:rPr>
              <a:t>Rhosneigr</a:t>
            </a:r>
            <a:r>
              <a:rPr lang="en-GB" sz="2200">
                <a:latin typeface="Wales Sans Body" panose="02000503030000020004" pitchFamily="50" charset="0"/>
              </a:rPr>
              <a:t> remain request stops</a:t>
            </a:r>
          </a:p>
          <a:p>
            <a:pPr lvl="1"/>
            <a:endParaRPr lang="en-GB" sz="400">
              <a:latin typeface="Wales Sans Body" panose="02000503030000020004" pitchFamily="50" charset="0"/>
            </a:endParaRPr>
          </a:p>
          <a:p>
            <a:pPr lvl="1"/>
            <a:r>
              <a:rPr lang="en-GB" sz="2200">
                <a:latin typeface="Wales Sans Body" panose="02000503030000020004" pitchFamily="50" charset="0"/>
              </a:rPr>
              <a:t>All but one TfW train a day calls at </a:t>
            </a:r>
            <a:r>
              <a:rPr lang="en-GB" sz="2200" err="1">
                <a:latin typeface="Wales Sans Body" panose="02000503030000020004" pitchFamily="50" charset="0"/>
              </a:rPr>
              <a:t>LlanfairPG</a:t>
            </a:r>
            <a:endParaRPr lang="en-GB" sz="2200">
              <a:latin typeface="Wales Sans Body" panose="02000503030000020004" pitchFamily="50" charset="0"/>
            </a:endParaRPr>
          </a:p>
        </p:txBody>
      </p:sp>
      <p:sp>
        <p:nvSpPr>
          <p:cNvPr id="4" name="Titre 9">
            <a:extLst>
              <a:ext uri="{FF2B5EF4-FFF2-40B4-BE49-F238E27FC236}">
                <a16:creationId xmlns:a16="http://schemas.microsoft.com/office/drawing/2014/main" id="{88BFC60B-A728-BCEC-3E1B-13C32ED39CE0}"/>
              </a:ext>
            </a:extLst>
          </p:cNvPr>
          <p:cNvSpPr txBox="1">
            <a:spLocks/>
          </p:cNvSpPr>
          <p:nvPr/>
        </p:nvSpPr>
        <p:spPr>
          <a:xfrm>
            <a:off x="3551990" y="0"/>
            <a:ext cx="8384929" cy="6695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000" b="1">
              <a:solidFill>
                <a:srgbClr val="FF0000"/>
              </a:solidFill>
              <a:latin typeface="Wales Sans Body" panose="02000503030000020004" pitchFamily="50" charset="0"/>
              <a:cs typeface="Calibri" panose="020F0502020204030204" pitchFamily="34" charset="0"/>
            </a:endParaRPr>
          </a:p>
          <a:p>
            <a:r>
              <a:rPr lang="en-GB" sz="2000" b="1">
                <a:solidFill>
                  <a:srgbClr val="FF0000"/>
                </a:solidFill>
                <a:latin typeface="Wales Sans Body" panose="02000503030000020004" pitchFamily="50" charset="0"/>
                <a:cs typeface="Calibri" panose="020F0502020204030204" pitchFamily="34" charset="0"/>
              </a:rPr>
              <a:t>Standard hour Timetable from May’26 for North Wales</a:t>
            </a:r>
          </a:p>
        </p:txBody>
      </p:sp>
      <p:pic>
        <p:nvPicPr>
          <p:cNvPr id="2" name="Picture 1">
            <a:extLst>
              <a:ext uri="{FF2B5EF4-FFF2-40B4-BE49-F238E27FC236}">
                <a16:creationId xmlns:a16="http://schemas.microsoft.com/office/drawing/2014/main" id="{A94D781B-DFCF-58F2-E2ED-C59FABACFC62}"/>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t="45" b="45"/>
          <a:stretch/>
        </p:blipFill>
        <p:spPr>
          <a:xfrm>
            <a:off x="0" y="-2308"/>
            <a:ext cx="3312160" cy="6868160"/>
          </a:xfrm>
          <a:prstGeom prst="rect">
            <a:avLst/>
          </a:prstGeom>
        </p:spPr>
      </p:pic>
    </p:spTree>
    <p:extLst>
      <p:ext uri="{BB962C8B-B14F-4D97-AF65-F5344CB8AC3E}">
        <p14:creationId xmlns:p14="http://schemas.microsoft.com/office/powerpoint/2010/main" val="1833156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500"/>
                                        <p:tgtEl>
                                          <p:spTgt spid="3">
                                            <p:txEl>
                                              <p:pRg st="10" end="1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animEffect transition="in" filter="fade">
                                      <p:cBhvr>
                                        <p:cTn id="25" dur="500"/>
                                        <p:tgtEl>
                                          <p:spTgt spid="3">
                                            <p:txEl>
                                              <p:pRg st="12" end="1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4" end="14"/>
                                            </p:txEl>
                                          </p:spTgt>
                                        </p:tgtEl>
                                        <p:attrNameLst>
                                          <p:attrName>style.visibility</p:attrName>
                                        </p:attrNameLst>
                                      </p:cBhvr>
                                      <p:to>
                                        <p:strVal val="visible"/>
                                      </p:to>
                                    </p:set>
                                    <p:animEffect transition="in" filter="fade">
                                      <p:cBhvr>
                                        <p:cTn id="28"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1441F-5C59-7FA3-CCE4-9CCE2A9D0B1D}"/>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5CFB60C2-53E8-F46D-26CA-26E9F8332B1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3" name="Content Placeholder 2">
            <a:extLst>
              <a:ext uri="{FF2B5EF4-FFF2-40B4-BE49-F238E27FC236}">
                <a16:creationId xmlns:a16="http://schemas.microsoft.com/office/drawing/2014/main" id="{7320E669-D229-DEEF-2949-E5C8CD1BD3F6}"/>
              </a:ext>
            </a:extLst>
          </p:cNvPr>
          <p:cNvSpPr txBox="1">
            <a:spLocks/>
          </p:cNvSpPr>
          <p:nvPr/>
        </p:nvSpPr>
        <p:spPr>
          <a:xfrm>
            <a:off x="522833" y="1277733"/>
            <a:ext cx="10634051" cy="40403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latin typeface="Wales Sans Body" panose="02000503030000020004" pitchFamily="50" charset="0"/>
              </a:rPr>
              <a:t>Between Llandudno Junction and Holyhead</a:t>
            </a:r>
          </a:p>
          <a:p>
            <a:endParaRPr lang="en-GB" sz="1000" dirty="0">
              <a:latin typeface="Wales Sans Body" panose="02000503030000020004" pitchFamily="50" charset="0"/>
            </a:endParaRPr>
          </a:p>
          <a:p>
            <a:pPr lvl="1"/>
            <a:r>
              <a:rPr lang="en-GB" sz="2200" dirty="0">
                <a:latin typeface="Wales Sans Body" panose="02000503030000020004" pitchFamily="50" charset="0"/>
              </a:rPr>
              <a:t>We will offer better timed services for students travelling to schools in Bangor, </a:t>
            </a:r>
            <a:r>
              <a:rPr lang="en-GB" sz="2200">
                <a:latin typeface="Wales Sans Body" panose="02000503030000020004" pitchFamily="50" charset="0"/>
              </a:rPr>
              <a:t>with a departure </a:t>
            </a:r>
            <a:r>
              <a:rPr lang="en-GB" sz="2200" dirty="0">
                <a:latin typeface="Wales Sans Body" panose="02000503030000020004" pitchFamily="50" charset="0"/>
              </a:rPr>
              <a:t>from Bangor at 16:10</a:t>
            </a:r>
          </a:p>
          <a:p>
            <a:pPr lvl="1"/>
            <a:endParaRPr lang="en-GB" sz="2200" dirty="0">
              <a:latin typeface="Wales Sans Body" panose="02000503030000020004" pitchFamily="50" charset="0"/>
            </a:endParaRPr>
          </a:p>
          <a:p>
            <a:pPr lvl="1"/>
            <a:r>
              <a:rPr lang="en-GB" sz="2200" dirty="0">
                <a:latin typeface="Wales Sans Body" panose="02000503030000020004" pitchFamily="50" charset="0"/>
              </a:rPr>
              <a:t>We will also now be able to support commuting to Holyhead from stations on Anglesey, with arrivals at Holyhead at 08:14 and departures from Holyhead at 16:25 and 18:25 calling at all Anglesey stations</a:t>
            </a:r>
          </a:p>
          <a:p>
            <a:pPr lvl="1"/>
            <a:endParaRPr lang="en-GB" sz="2200" dirty="0">
              <a:latin typeface="Wales Sans Body" panose="02000503030000020004" pitchFamily="50" charset="0"/>
            </a:endParaRPr>
          </a:p>
          <a:p>
            <a:pPr lvl="1"/>
            <a:r>
              <a:rPr lang="en-GB" sz="2200" dirty="0">
                <a:latin typeface="Wales Sans Body" panose="02000503030000020004" pitchFamily="50" charset="0"/>
              </a:rPr>
              <a:t>Trains from Holyhead at ~17:00 and ~18:00 call at Valley and Llanfairpwll</a:t>
            </a:r>
          </a:p>
        </p:txBody>
      </p:sp>
      <p:sp>
        <p:nvSpPr>
          <p:cNvPr id="7" name="Titre 9">
            <a:extLst>
              <a:ext uri="{FF2B5EF4-FFF2-40B4-BE49-F238E27FC236}">
                <a16:creationId xmlns:a16="http://schemas.microsoft.com/office/drawing/2014/main" id="{63801CA7-2847-878E-C4E2-A51B1CF58349}"/>
              </a:ext>
            </a:extLst>
          </p:cNvPr>
          <p:cNvSpPr txBox="1">
            <a:spLocks/>
          </p:cNvSpPr>
          <p:nvPr/>
        </p:nvSpPr>
        <p:spPr>
          <a:xfrm>
            <a:off x="522833" y="457123"/>
            <a:ext cx="7927728" cy="6895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a:solidFill>
                  <a:srgbClr val="FF0000"/>
                </a:solidFill>
                <a:latin typeface="Wales Sans Body" panose="02000503030000020004" pitchFamily="50" charset="0"/>
                <a:cs typeface="Calibri" panose="020F0502020204030204" pitchFamily="34" charset="0"/>
              </a:rPr>
              <a:t>Standard hour Timetable from May’26 for North Wales</a:t>
            </a:r>
          </a:p>
        </p:txBody>
      </p:sp>
    </p:spTree>
    <p:extLst>
      <p:ext uri="{BB962C8B-B14F-4D97-AF65-F5344CB8AC3E}">
        <p14:creationId xmlns:p14="http://schemas.microsoft.com/office/powerpoint/2010/main" val="262493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508C4-721A-B1EB-0710-1EA4CC88265E}"/>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DE938590-CA16-4569-EC12-883DADA1A4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497363"/>
            <a:ext cx="12895967" cy="5358798"/>
          </a:xfrm>
          <a:prstGeom prst="rect">
            <a:avLst/>
          </a:prstGeom>
        </p:spPr>
      </p:pic>
      <p:sp>
        <p:nvSpPr>
          <p:cNvPr id="3" name="Content Placeholder 2">
            <a:extLst>
              <a:ext uri="{FF2B5EF4-FFF2-40B4-BE49-F238E27FC236}">
                <a16:creationId xmlns:a16="http://schemas.microsoft.com/office/drawing/2014/main" id="{8C83A0A3-A8B8-F0FF-ACFF-B036A3AE2A74}"/>
              </a:ext>
            </a:extLst>
          </p:cNvPr>
          <p:cNvSpPr txBox="1">
            <a:spLocks/>
          </p:cNvSpPr>
          <p:nvPr/>
        </p:nvSpPr>
        <p:spPr>
          <a:xfrm>
            <a:off x="122441" y="835370"/>
            <a:ext cx="8662744" cy="40403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a:latin typeface="Wales Sans Body" panose="02000503030000020004" pitchFamily="50" charset="0"/>
              </a:rPr>
              <a:t>      Between Llandudno Junction and Llandudno</a:t>
            </a:r>
          </a:p>
          <a:p>
            <a:endParaRPr lang="en-GB" sz="400">
              <a:latin typeface="Wales Sans Body" panose="02000503030000020004" pitchFamily="50" charset="0"/>
            </a:endParaRPr>
          </a:p>
          <a:p>
            <a:pPr lvl="1"/>
            <a:r>
              <a:rPr lang="en-GB" sz="2200">
                <a:latin typeface="Wales Sans Body" panose="02000503030000020004" pitchFamily="50" charset="0"/>
              </a:rPr>
              <a:t>2 TfW trains in most hours 07:00 – 19:00 Monday - Saturday between Llandudno and Llandudno Junction</a:t>
            </a:r>
          </a:p>
          <a:p>
            <a:pPr lvl="1"/>
            <a:endParaRPr lang="en-GB" sz="400">
              <a:latin typeface="Wales Sans Body" panose="02000503030000020004" pitchFamily="50" charset="0"/>
            </a:endParaRPr>
          </a:p>
          <a:p>
            <a:pPr lvl="2"/>
            <a:r>
              <a:rPr lang="en-GB">
                <a:latin typeface="Wales Sans Body" panose="02000503030000020004" pitchFamily="50" charset="0"/>
              </a:rPr>
              <a:t>1tph is to/from Liverpool Lime Street via Runcorn; the other 1tph is either to/from Blaenau Ffestiniog, or a ‘shuttle’ between Llandudno ‘Town’ and Llandudno Junction</a:t>
            </a:r>
          </a:p>
          <a:p>
            <a:pPr lvl="2"/>
            <a:endParaRPr lang="en-GB" sz="400">
              <a:latin typeface="Wales Sans Body" panose="02000503030000020004" pitchFamily="50" charset="0"/>
            </a:endParaRPr>
          </a:p>
          <a:p>
            <a:pPr lvl="2"/>
            <a:r>
              <a:rPr lang="en-GB">
                <a:latin typeface="Wales Sans Body" panose="02000503030000020004" pitchFamily="50" charset="0"/>
              </a:rPr>
              <a:t>Shuttle trains to/from Llandudno are usually timed to connect into/out of Birmingham/Cardiff and London trains at Llandudno Junction</a:t>
            </a:r>
          </a:p>
          <a:p>
            <a:pPr lvl="2"/>
            <a:endParaRPr lang="en-GB" sz="400">
              <a:latin typeface="Wales Sans Body" panose="02000503030000020004" pitchFamily="50" charset="0"/>
            </a:endParaRPr>
          </a:p>
          <a:p>
            <a:pPr lvl="2"/>
            <a:r>
              <a:rPr lang="en-GB">
                <a:latin typeface="Wales Sans Body" panose="02000503030000020004" pitchFamily="50" charset="0"/>
              </a:rPr>
              <a:t>Earlier 1</a:t>
            </a:r>
            <a:r>
              <a:rPr lang="en-GB" baseline="30000">
                <a:latin typeface="Wales Sans Body" panose="02000503030000020004" pitchFamily="50" charset="0"/>
              </a:rPr>
              <a:t>st</a:t>
            </a:r>
            <a:r>
              <a:rPr lang="en-GB">
                <a:latin typeface="Wales Sans Body" panose="02000503030000020004" pitchFamily="50" charset="0"/>
              </a:rPr>
              <a:t> train from Llandudno at 05:35, connecting into 05:54 to Manchester</a:t>
            </a:r>
          </a:p>
          <a:p>
            <a:pPr lvl="2"/>
            <a:endParaRPr lang="en-GB" sz="400">
              <a:latin typeface="Wales Sans Body" panose="02000503030000020004" pitchFamily="50" charset="0"/>
            </a:endParaRPr>
          </a:p>
          <a:p>
            <a:pPr lvl="2"/>
            <a:r>
              <a:rPr lang="en-GB">
                <a:latin typeface="Wales Sans Body" panose="02000503030000020004" pitchFamily="50" charset="0"/>
              </a:rPr>
              <a:t>Later last train from Llandudno Junction at 21:49, connecting out of 21:45 arrival from Manchester</a:t>
            </a:r>
          </a:p>
          <a:p>
            <a:pPr lvl="2"/>
            <a:endParaRPr lang="en-GB" sz="400">
              <a:latin typeface="Wales Sans Body" panose="02000503030000020004" pitchFamily="50" charset="0"/>
            </a:endParaRPr>
          </a:p>
          <a:p>
            <a:pPr lvl="2"/>
            <a:r>
              <a:rPr lang="en-GB">
                <a:latin typeface="Wales Sans Body" panose="02000503030000020004" pitchFamily="50" charset="0"/>
              </a:rPr>
              <a:t>There is one through train a day to/from Manchester – at 06:40 from Llandudno and returning from Manchester Airport at 17:25, arriving at Llandudno at 20:03</a:t>
            </a:r>
          </a:p>
        </p:txBody>
      </p:sp>
      <p:sp>
        <p:nvSpPr>
          <p:cNvPr id="7" name="Titre 9">
            <a:extLst>
              <a:ext uri="{FF2B5EF4-FFF2-40B4-BE49-F238E27FC236}">
                <a16:creationId xmlns:a16="http://schemas.microsoft.com/office/drawing/2014/main" id="{60A5D6DC-CD97-6710-A1BF-5F321A64FDC8}"/>
              </a:ext>
            </a:extLst>
          </p:cNvPr>
          <p:cNvSpPr txBox="1">
            <a:spLocks/>
          </p:cNvSpPr>
          <p:nvPr/>
        </p:nvSpPr>
        <p:spPr>
          <a:xfrm>
            <a:off x="543637" y="203353"/>
            <a:ext cx="7927728" cy="6895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a:solidFill>
                  <a:srgbClr val="FF0000"/>
                </a:solidFill>
                <a:latin typeface="Wales Sans Body" panose="02000503030000020004" pitchFamily="50" charset="0"/>
                <a:cs typeface="Calibri" panose="020F0502020204030204" pitchFamily="34" charset="0"/>
              </a:rPr>
              <a:t>Standard hour Timetable from May’26 for North Wales</a:t>
            </a:r>
          </a:p>
        </p:txBody>
      </p:sp>
      <p:pic>
        <p:nvPicPr>
          <p:cNvPr id="14" name="Picture 13">
            <a:extLst>
              <a:ext uri="{FF2B5EF4-FFF2-40B4-BE49-F238E27FC236}">
                <a16:creationId xmlns:a16="http://schemas.microsoft.com/office/drawing/2014/main" id="{A724A58E-CA86-FCDA-A6C0-DA8841653198}"/>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41103" t="7" r="28303" b="-7"/>
          <a:stretch>
            <a:fillRect/>
          </a:stretch>
        </p:blipFill>
        <p:spPr>
          <a:xfrm>
            <a:off x="9040726" y="473"/>
            <a:ext cx="3153779" cy="6868160"/>
          </a:xfrm>
          <a:prstGeom prst="rect">
            <a:avLst/>
          </a:prstGeom>
        </p:spPr>
      </p:pic>
    </p:spTree>
    <p:extLst>
      <p:ext uri="{BB962C8B-B14F-4D97-AF65-F5344CB8AC3E}">
        <p14:creationId xmlns:p14="http://schemas.microsoft.com/office/powerpoint/2010/main" val="156457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500"/>
                                        <p:tgtEl>
                                          <p:spTgt spid="3">
                                            <p:txEl>
                                              <p:pRg st="10" end="1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animEffect transition="in" filter="fade">
                                      <p:cBhvr>
                                        <p:cTn id="25"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E54B4-D273-5DE5-5A97-90BF139BEEEA}"/>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D1EE5C49-44C7-8FCF-AAA3-2329745938D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3" name="Content Placeholder 2">
            <a:extLst>
              <a:ext uri="{FF2B5EF4-FFF2-40B4-BE49-F238E27FC236}">
                <a16:creationId xmlns:a16="http://schemas.microsoft.com/office/drawing/2014/main" id="{5FFBF24A-A72A-FDA6-87F4-0C396AAF25F6}"/>
              </a:ext>
            </a:extLst>
          </p:cNvPr>
          <p:cNvSpPr txBox="1">
            <a:spLocks/>
          </p:cNvSpPr>
          <p:nvPr/>
        </p:nvSpPr>
        <p:spPr>
          <a:xfrm>
            <a:off x="431348" y="1062788"/>
            <a:ext cx="11247509" cy="40403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a:latin typeface="Wales Sans Body" panose="02000503030000020004" pitchFamily="50" charset="0"/>
              </a:rPr>
              <a:t>Between Llandudno Junction and Llandudno</a:t>
            </a:r>
          </a:p>
          <a:p>
            <a:endParaRPr lang="en-GB" sz="2000"/>
          </a:p>
          <a:p>
            <a:pPr lvl="1"/>
            <a:r>
              <a:rPr lang="en-GB" sz="2200">
                <a:latin typeface="Wales Sans Body" panose="02000503030000020004" pitchFamily="50" charset="0"/>
              </a:rPr>
              <a:t>Diverting the Manchester trains to Holyhead means we can better connect Bangor and Holyhead to destinations in Northwest England, and offer better connections with ferries to and from Dublin</a:t>
            </a:r>
          </a:p>
          <a:p>
            <a:pPr lvl="1"/>
            <a:endParaRPr lang="en-GB" sz="2200">
              <a:latin typeface="Wales Sans Body" panose="02000503030000020004" pitchFamily="50" charset="0"/>
            </a:endParaRPr>
          </a:p>
          <a:p>
            <a:pPr lvl="1"/>
            <a:r>
              <a:rPr lang="en-GB" sz="2200">
                <a:latin typeface="Wales Sans Body" panose="02000503030000020004" pitchFamily="50" charset="0"/>
              </a:rPr>
              <a:t>We’ve not taken this decision lightly, and we recognise that timetable changes always involves trade-offs. </a:t>
            </a:r>
            <a:r>
              <a:rPr lang="en-GB"/>
              <a:t>Our intention is always to maximise the benefits to the greatest number number of passengers</a:t>
            </a:r>
            <a:endParaRPr lang="en-GB" sz="2200">
              <a:latin typeface="Wales Sans Body" panose="02000503030000020004" pitchFamily="50" charset="0"/>
            </a:endParaRPr>
          </a:p>
          <a:p>
            <a:pPr marL="457200" lvl="1" indent="0">
              <a:buNone/>
            </a:pPr>
            <a:endParaRPr lang="en-GB" sz="2200">
              <a:latin typeface="Wales Sans Body" panose="02000503030000020004" pitchFamily="50" charset="0"/>
            </a:endParaRPr>
          </a:p>
          <a:p>
            <a:pPr lvl="1"/>
            <a:r>
              <a:rPr lang="en-GB" sz="2200">
                <a:latin typeface="Wales Sans Body" panose="02000503030000020004" pitchFamily="50" charset="0"/>
              </a:rPr>
              <a:t>Some people will experience change they’ll not welcome, but many others will find their travel easier - or even that rail becomes a viable way of travel for them when it wasn’t before</a:t>
            </a:r>
          </a:p>
          <a:p>
            <a:pPr lvl="1"/>
            <a:endParaRPr lang="en-GB"/>
          </a:p>
        </p:txBody>
      </p:sp>
      <p:sp>
        <p:nvSpPr>
          <p:cNvPr id="7" name="Titre 9">
            <a:extLst>
              <a:ext uri="{FF2B5EF4-FFF2-40B4-BE49-F238E27FC236}">
                <a16:creationId xmlns:a16="http://schemas.microsoft.com/office/drawing/2014/main" id="{497BDE76-7427-D3D0-00B7-E21BEAA8B2F5}"/>
              </a:ext>
            </a:extLst>
          </p:cNvPr>
          <p:cNvSpPr txBox="1">
            <a:spLocks/>
          </p:cNvSpPr>
          <p:nvPr/>
        </p:nvSpPr>
        <p:spPr>
          <a:xfrm>
            <a:off x="395514" y="373259"/>
            <a:ext cx="7927728" cy="6895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a:solidFill>
                  <a:srgbClr val="FF0000"/>
                </a:solidFill>
                <a:latin typeface="Wales Sans Body" panose="02000503030000020004" pitchFamily="50" charset="0"/>
                <a:cs typeface="Calibri" panose="020F0502020204030204" pitchFamily="34" charset="0"/>
              </a:rPr>
              <a:t>Standard hour Timetable from May’26 for North Wales</a:t>
            </a:r>
          </a:p>
        </p:txBody>
      </p:sp>
    </p:spTree>
    <p:extLst>
      <p:ext uri="{BB962C8B-B14F-4D97-AF65-F5344CB8AC3E}">
        <p14:creationId xmlns:p14="http://schemas.microsoft.com/office/powerpoint/2010/main" val="424126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85D7F-C620-A2D1-BF03-6B4A95AE7420}"/>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5A897248-438A-B37E-8938-6E357894083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474" y="1539895"/>
            <a:ext cx="12895967" cy="5358798"/>
          </a:xfrm>
          <a:prstGeom prst="rect">
            <a:avLst/>
          </a:prstGeom>
        </p:spPr>
      </p:pic>
      <p:sp>
        <p:nvSpPr>
          <p:cNvPr id="3" name="Content Placeholder 2">
            <a:extLst>
              <a:ext uri="{FF2B5EF4-FFF2-40B4-BE49-F238E27FC236}">
                <a16:creationId xmlns:a16="http://schemas.microsoft.com/office/drawing/2014/main" id="{C976BF51-44F8-0FB5-3F91-30A85EEDC551}"/>
              </a:ext>
            </a:extLst>
          </p:cNvPr>
          <p:cNvSpPr txBox="1">
            <a:spLocks/>
          </p:cNvSpPr>
          <p:nvPr/>
        </p:nvSpPr>
        <p:spPr>
          <a:xfrm>
            <a:off x="3666634" y="1010440"/>
            <a:ext cx="8180328" cy="44868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latin typeface="Wales Sans Body" panose="02000503030000020004" pitchFamily="50" charset="0"/>
              </a:rPr>
              <a:t>Conwy Valley</a:t>
            </a:r>
          </a:p>
          <a:p>
            <a:endParaRPr lang="en-GB" sz="1000" dirty="0"/>
          </a:p>
          <a:p>
            <a:pPr lvl="1"/>
            <a:r>
              <a:rPr lang="en-GB" sz="2200" dirty="0">
                <a:latin typeface="Wales Sans Body" panose="02000503030000020004" pitchFamily="50" charset="0"/>
              </a:rPr>
              <a:t>The one-train service continues to run every 3 hours at approximately today’s times</a:t>
            </a:r>
          </a:p>
          <a:p>
            <a:pPr lvl="1"/>
            <a:endParaRPr lang="en-GB" sz="2200" dirty="0">
              <a:latin typeface="Wales Sans Body" panose="02000503030000020004" pitchFamily="50" charset="0"/>
            </a:endParaRPr>
          </a:p>
          <a:p>
            <a:pPr lvl="1"/>
            <a:r>
              <a:rPr lang="en-GB" sz="2200" dirty="0">
                <a:latin typeface="Wales Sans Body" panose="02000503030000020004" pitchFamily="50" charset="0"/>
              </a:rPr>
              <a:t>It no longer performs other journeys in the middle of the day and will have longer recovery time after each journey – this should improve reliability</a:t>
            </a:r>
          </a:p>
          <a:p>
            <a:pPr lvl="1"/>
            <a:endParaRPr lang="en-GB" sz="2200" dirty="0">
              <a:latin typeface="Wales Sans Body" panose="02000503030000020004" pitchFamily="50" charset="0"/>
            </a:endParaRPr>
          </a:p>
          <a:p>
            <a:pPr lvl="1"/>
            <a:r>
              <a:rPr lang="en-GB" sz="2200" dirty="0">
                <a:latin typeface="Wales Sans Body" panose="02000503030000020004" pitchFamily="50" charset="0"/>
              </a:rPr>
              <a:t>The first journey in the morning will extend to Llandudno (Town)</a:t>
            </a:r>
          </a:p>
          <a:p>
            <a:pPr lvl="1"/>
            <a:endParaRPr lang="en-GB" sz="2200" dirty="0">
              <a:latin typeface="Wales Sans Body" panose="02000503030000020004" pitchFamily="50" charset="0"/>
            </a:endParaRPr>
          </a:p>
          <a:p>
            <a:pPr lvl="1"/>
            <a:r>
              <a:rPr lang="en-GB" sz="2200" dirty="0">
                <a:latin typeface="Wales Sans Body" panose="02000503030000020004" pitchFamily="50" charset="0"/>
              </a:rPr>
              <a:t>Running times amended to allow for rail-head conditions and infrastructure condition (Ffestiniog Tunnel, from Dec’26)</a:t>
            </a:r>
          </a:p>
        </p:txBody>
      </p:sp>
      <p:sp>
        <p:nvSpPr>
          <p:cNvPr id="4" name="Titre 9">
            <a:extLst>
              <a:ext uri="{FF2B5EF4-FFF2-40B4-BE49-F238E27FC236}">
                <a16:creationId xmlns:a16="http://schemas.microsoft.com/office/drawing/2014/main" id="{3330F12B-46E2-6E23-B717-4DC5BE26F68B}"/>
              </a:ext>
            </a:extLst>
          </p:cNvPr>
          <p:cNvSpPr txBox="1">
            <a:spLocks/>
          </p:cNvSpPr>
          <p:nvPr/>
        </p:nvSpPr>
        <p:spPr>
          <a:xfrm>
            <a:off x="3643484" y="41428"/>
            <a:ext cx="8384929" cy="6695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000" b="1">
              <a:solidFill>
                <a:srgbClr val="FF0000"/>
              </a:solidFill>
              <a:latin typeface="Wales Sans Body" panose="02000503030000020004" pitchFamily="50" charset="0"/>
              <a:cs typeface="Calibri" panose="020F0502020204030204" pitchFamily="34" charset="0"/>
            </a:endParaRPr>
          </a:p>
          <a:p>
            <a:r>
              <a:rPr lang="en-GB" sz="2000" b="1">
                <a:solidFill>
                  <a:srgbClr val="FF0000"/>
                </a:solidFill>
                <a:latin typeface="Wales Sans Body" panose="02000503030000020004" pitchFamily="50" charset="0"/>
                <a:cs typeface="Calibri" panose="020F0502020204030204" pitchFamily="34" charset="0"/>
              </a:rPr>
              <a:t>Standard hour Timetable from May’26 for North Wales</a:t>
            </a:r>
          </a:p>
        </p:txBody>
      </p:sp>
      <p:pic>
        <p:nvPicPr>
          <p:cNvPr id="2" name="Picture 1">
            <a:extLst>
              <a:ext uri="{FF2B5EF4-FFF2-40B4-BE49-F238E27FC236}">
                <a16:creationId xmlns:a16="http://schemas.microsoft.com/office/drawing/2014/main" id="{281EF9E0-D2CC-E45C-C97B-4E96A28E9C24}"/>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33935" r="33935"/>
          <a:stretch/>
        </p:blipFill>
        <p:spPr>
          <a:xfrm>
            <a:off x="6478" y="-12023"/>
            <a:ext cx="3312160" cy="6868160"/>
          </a:xfrm>
          <a:prstGeom prst="rect">
            <a:avLst/>
          </a:prstGeom>
        </p:spPr>
      </p:pic>
    </p:spTree>
    <p:extLst>
      <p:ext uri="{BB962C8B-B14F-4D97-AF65-F5344CB8AC3E}">
        <p14:creationId xmlns:p14="http://schemas.microsoft.com/office/powerpoint/2010/main" val="36843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795704-E0FB-F43C-85D6-4CE3CDFB4F1C}"/>
              </a:ext>
            </a:extLst>
          </p:cNvPr>
          <p:cNvSpPr txBox="1"/>
          <p:nvPr/>
        </p:nvSpPr>
        <p:spPr>
          <a:xfrm>
            <a:off x="249707" y="1398082"/>
            <a:ext cx="8915558" cy="1101840"/>
          </a:xfrm>
          <a:prstGeom prst="rect">
            <a:avLst/>
          </a:prstGeom>
          <a:noFill/>
        </p:spPr>
        <p:txBody>
          <a:bodyPr wrap="square" lIns="91440" tIns="45720" rIns="91440" bIns="45720" rtlCol="0" anchor="t">
            <a:spAutoFit/>
          </a:bodyPr>
          <a:lstStyle/>
          <a:p>
            <a:pPr>
              <a:lnSpc>
                <a:spcPct val="80000"/>
              </a:lnSpc>
            </a:pPr>
            <a:r>
              <a:rPr lang="en-GB" sz="8000" dirty="0">
                <a:latin typeface="Cymru Sans Transport Light" panose="020B0303040201040103" pitchFamily="34" charset="0"/>
              </a:rPr>
              <a:t>Any questions?</a:t>
            </a:r>
            <a:endParaRPr lang="en-US" sz="8000" dirty="0">
              <a:latin typeface="Cymru Sans Transport Light" panose="020B0303040201040103" pitchFamily="34" charset="0"/>
            </a:endParaRPr>
          </a:p>
        </p:txBody>
      </p:sp>
      <p:pic>
        <p:nvPicPr>
          <p:cNvPr id="3" name="Graphic 2">
            <a:extLst>
              <a:ext uri="{FF2B5EF4-FFF2-40B4-BE49-F238E27FC236}">
                <a16:creationId xmlns:a16="http://schemas.microsoft.com/office/drawing/2014/main" id="{C358FE31-7B4B-640D-F7D0-F7C4AB4EE06F}"/>
              </a:ext>
            </a:extLst>
          </p:cNvPr>
          <p:cNvPicPr/>
          <p:nvPr/>
        </p:nvPicPr>
        <p:blipFill>
          <a:blip>
            <a:extLst>
              <a:ext uri="{96DAC541-7B7A-43D3-8B79-37D633B846F1}">
                <asvg:svgBlip xmlns:asvg="http://schemas.microsoft.com/office/drawing/2016/SVG/main" r:embed="rId2"/>
              </a:ext>
            </a:extLst>
          </a:blip>
          <a:stretch>
            <a:fillRect/>
          </a:stretch>
        </p:blipFill>
        <p:spPr>
          <a:xfrm>
            <a:off x="-354474" y="1598725"/>
            <a:ext cx="12895967" cy="5358798"/>
          </a:xfrm>
          <a:prstGeom prst="rect">
            <a:avLst/>
          </a:prstGeom>
        </p:spPr>
      </p:pic>
      <p:pic>
        <p:nvPicPr>
          <p:cNvPr id="4" name="Graphic 3">
            <a:extLst>
              <a:ext uri="{FF2B5EF4-FFF2-40B4-BE49-F238E27FC236}">
                <a16:creationId xmlns:a16="http://schemas.microsoft.com/office/drawing/2014/main" id="{B0EB803A-A996-89A2-9BCB-CE7FE3FE34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3217441" y="4889451"/>
            <a:ext cx="726456" cy="2421519"/>
          </a:xfrm>
          <a:prstGeom prst="rect">
            <a:avLst/>
          </a:prstGeom>
        </p:spPr>
      </p:pic>
      <p:pic>
        <p:nvPicPr>
          <p:cNvPr id="6" name="Graphic 5">
            <a:extLst>
              <a:ext uri="{FF2B5EF4-FFF2-40B4-BE49-F238E27FC236}">
                <a16:creationId xmlns:a16="http://schemas.microsoft.com/office/drawing/2014/main" id="{5FA62CF5-BE3B-B904-3E4D-864BE50F17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3127" y="5736982"/>
            <a:ext cx="802654" cy="802654"/>
          </a:xfrm>
          <a:prstGeom prst="rect">
            <a:avLst/>
          </a:prstGeom>
        </p:spPr>
      </p:pic>
    </p:spTree>
    <p:extLst>
      <p:ext uri="{BB962C8B-B14F-4D97-AF65-F5344CB8AC3E}">
        <p14:creationId xmlns:p14="http://schemas.microsoft.com/office/powerpoint/2010/main" val="2228058236"/>
      </p:ext>
    </p:extLst>
  </p:cSld>
  <p:clrMapOvr>
    <a:masterClrMapping/>
  </p:clrMapOvr>
</p:sld>
</file>

<file path=ppt/theme/theme1.xml><?xml version="1.0" encoding="utf-8"?>
<a:theme xmlns:a="http://schemas.openxmlformats.org/drawingml/2006/main" name="tfw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W Presentation.potx" id="{44138BD8-E2E1-466A-8EF5-064CA77002C0}" vid="{92BC07B6-2001-4987-B779-13ED22F65F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294cb4ec-4734-42d4-9681-1f970ddb169c">
      <Terms xmlns="http://schemas.microsoft.com/office/infopath/2007/PartnerControls"/>
    </lcf76f155ced4ddcb4097134ff3c332f>
    <TaxCatchAll xmlns="f7ede284-fa2a-48f0-a8a1-342367effd8e" xsi:nil="true"/>
    <Discipline xmlns="294cb4ec-4734-42d4-9681-1f970ddb169c">Unassigned</Discipline>
    <Project xmlns="294cb4ec-4734-42d4-9681-1f970ddb169c" xsi:nil="true"/>
    <SharedWithUsers xmlns="f7ede284-fa2a-48f0-a8a1-342367effd8e">
      <UserInfo>
        <DisplayName>Planning and Performance Heads of - TfWRL Members</DisplayName>
        <AccountId>222</AccountId>
        <AccountType/>
      </UserInfo>
      <UserInfo>
        <DisplayName>Andy Quinton</DisplayName>
        <AccountId>227</AccountId>
        <AccountType/>
      </UserInfo>
      <UserInfo>
        <DisplayName>Michael Stone</DisplayName>
        <AccountId>228</AccountId>
        <AccountType/>
      </UserInfo>
      <UserInfo>
        <DisplayName>James Cooper</DisplayName>
        <AccountId>229</AccountId>
        <AccountType/>
      </UserInfo>
      <UserInfo>
        <DisplayName>Colin Lea</DisplayName>
        <AccountId>19</AccountId>
        <AccountType/>
      </UserInfo>
      <UserInfo>
        <DisplayName>Rob Paige</DisplayName>
        <AccountId>230</AccountId>
        <AccountType/>
      </UserInfo>
      <UserInfo>
        <DisplayName>James Bennett</DisplayName>
        <AccountId>231</AccountId>
        <AccountType/>
      </UserInfo>
    </SharedWithUsers>
    <_dlc_DocId xmlns="f7ede284-fa2a-48f0-a8a1-342367effd8e">TFW0COMS-1526990844-29476</_dlc_DocId>
    <_dlc_DocIdUrl xmlns="f7ede284-fa2a-48f0-a8a1-342367effd8e">
      <Url>https://transportwales.sharepoint.com/sites/COMS/_layouts/15/DocIdRedir.aspx?ID=TFW0COMS-1526990844-29476</Url>
      <Description>TFW0COMS-1526990844-29476</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0C3E398928E00B4EBF18EBC9F1DC85D6" ma:contentTypeVersion="25" ma:contentTypeDescription="Create a new document." ma:contentTypeScope="" ma:versionID="37456ff91024636f4e0745458d400a88">
  <xsd:schema xmlns:xsd="http://www.w3.org/2001/XMLSchema" xmlns:xs="http://www.w3.org/2001/XMLSchema" xmlns:p="http://schemas.microsoft.com/office/2006/metadata/properties" xmlns:ns1="http://schemas.microsoft.com/sharepoint/v3" xmlns:ns2="f7ede284-fa2a-48f0-a8a1-342367effd8e" xmlns:ns3="294cb4ec-4734-42d4-9681-1f970ddb169c" targetNamespace="http://schemas.microsoft.com/office/2006/metadata/properties" ma:root="true" ma:fieldsID="c029d05c352399bde914d8169f64c3ca" ns1:_="" ns2:_="" ns3:_="">
    <xsd:import namespace="http://schemas.microsoft.com/sharepoint/v3"/>
    <xsd:import namespace="f7ede284-fa2a-48f0-a8a1-342367effd8e"/>
    <xsd:import namespace="294cb4ec-4734-42d4-9681-1f970ddb169c"/>
    <xsd:element name="properties">
      <xsd:complexType>
        <xsd:sequence>
          <xsd:element name="documentManagement">
            <xsd:complexType>
              <xsd:all>
                <xsd:element ref="ns2:_dlc_DocId" minOccurs="0"/>
                <xsd:element ref="ns2:_dlc_DocIdUrl" minOccurs="0"/>
                <xsd:element ref="ns2:_dlc_DocIdPersistId" minOccurs="0"/>
                <xsd:element ref="ns3:Discipline" minOccurs="0"/>
                <xsd:element ref="ns3:MediaServiceMetadata" minOccurs="0"/>
                <xsd:element ref="ns3:MediaServiceFastMetadata" minOccurs="0"/>
                <xsd:element ref="ns2:SharedWithUsers" minOccurs="0"/>
                <xsd:element ref="ns2:SharedWithDetails" minOccurs="0"/>
                <xsd:element ref="ns3:MediaServiceAutoTags" minOccurs="0"/>
                <xsd:element ref="ns3:MediaServiceOCR" minOccurs="0"/>
                <xsd:element ref="ns3:MediaServiceGenerationTime" minOccurs="0"/>
                <xsd:element ref="ns3:MediaServiceEventHashCode" minOccurs="0"/>
                <xsd:element ref="ns3:Project" minOccurs="0"/>
                <xsd:element ref="ns3:MediaServiceDateTaken"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1:_ip_UnifiedCompliancePolicyProperties" minOccurs="0"/>
                <xsd:element ref="ns1:_ip_UnifiedCompliancePolicyUIAc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9" nillable="true" ma:displayName="Unified Compliance Policy Properties" ma:hidden="true" ma:internalName="_ip_UnifiedCompliancePolicyProperties">
      <xsd:simpleType>
        <xsd:restriction base="dms:Note"/>
      </xsd:simpleType>
    </xsd:element>
    <xsd:element name="_ip_UnifiedCompliancePolicyUIAction" ma:index="3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ede284-fa2a-48f0-a8a1-342367effd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8" nillable="true" ma:displayName="Taxonomy Catch All Column" ma:hidden="true" ma:list="{d8aaa26c-48dc-4890-8841-b6f7031b7d7f}" ma:internalName="TaxCatchAll" ma:showField="CatchAllData" ma:web="f7ede284-fa2a-48f0-a8a1-342367effd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94cb4ec-4734-42d4-9681-1f970ddb169c" elementFormDefault="qualified">
    <xsd:import namespace="http://schemas.microsoft.com/office/2006/documentManagement/types"/>
    <xsd:import namespace="http://schemas.microsoft.com/office/infopath/2007/PartnerControls"/>
    <xsd:element name="Discipline" ma:index="11" nillable="true" ma:displayName="Discipline" ma:default="Unassigned" ma:format="Dropdown" ma:internalName="Discipline">
      <xsd:simpleType>
        <xsd:restriction base="dms:Choice">
          <xsd:enumeration value="Unassigned"/>
          <xsd:enumeration value="Internal Campaigns"/>
          <xsd:enumeration value="Internal Consultations"/>
          <xsd:enumeration value="Yammer"/>
          <xsd:enumeration value="Intranet"/>
          <xsd:enumeration value="Internal newsletters,"/>
          <xsd:enumeration value="Internal events"/>
          <xsd:enumeration value="Internal presentations"/>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Project" ma:index="20" nillable="true" ma:displayName="Campaign" ma:format="Dropdown" ma:indexed="true" ma:internalName="Project">
      <xsd:simpleType>
        <xsd:restriction base="dms:Text">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element name="MediaLengthInSeconds" ma:index="25"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dfc7249c-bf68-4780-a2e5-99932a6b8d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BBF5F3-63FD-465E-8913-AD26AB69C59D}">
  <ds:schemaRefs>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294cb4ec-4734-42d4-9681-1f970ddb169c"/>
    <ds:schemaRef ds:uri="http://schemas.microsoft.com/sharepoint/v3"/>
    <ds:schemaRef ds:uri="http://purl.org/dc/elements/1.1/"/>
    <ds:schemaRef ds:uri="f7ede284-fa2a-48f0-a8a1-342367effd8e"/>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79EDA3BF-B36F-44B7-BAF9-987D38672CE6}">
  <ds:schemaRefs>
    <ds:schemaRef ds:uri="http://schemas.microsoft.com/sharepoint/v3/contenttype/forms"/>
  </ds:schemaRefs>
</ds:datastoreItem>
</file>

<file path=customXml/itemProps3.xml><?xml version="1.0" encoding="utf-8"?>
<ds:datastoreItem xmlns:ds="http://schemas.openxmlformats.org/officeDocument/2006/customXml" ds:itemID="{77EA8337-356C-44A4-87D4-3BEE8ECFEF73}">
  <ds:schemaRefs>
    <ds:schemaRef ds:uri="http://schemas.microsoft.com/sharepoint/events"/>
  </ds:schemaRefs>
</ds:datastoreItem>
</file>

<file path=customXml/itemProps4.xml><?xml version="1.0" encoding="utf-8"?>
<ds:datastoreItem xmlns:ds="http://schemas.openxmlformats.org/officeDocument/2006/customXml" ds:itemID="{0C34075A-B50E-4FC5-BCFC-783CB3F85A52}">
  <ds:schemaRefs>
    <ds:schemaRef ds:uri="294cb4ec-4734-42d4-9681-1f970ddb169c"/>
    <ds:schemaRef ds:uri="f7ede284-fa2a-48f0-a8a1-342367effd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87dcd024-3019-4826-9956-ba76b2a04ff4}" enabled="0" method="" siteId="{87dcd024-3019-4826-9956-ba76b2a04ff4}" removed="1"/>
</clbl:labelList>
</file>

<file path=docProps/app.xml><?xml version="1.0" encoding="utf-8"?>
<Properties xmlns="http://schemas.openxmlformats.org/officeDocument/2006/extended-properties" xmlns:vt="http://schemas.openxmlformats.org/officeDocument/2006/docPropsVTypes">
  <Template>TfW Presentation</Template>
  <TotalTime>144</TotalTime>
  <Words>1903</Words>
  <Application>Microsoft Office PowerPoint</Application>
  <PresentationFormat>Widescreen</PresentationFormat>
  <Paragraphs>258</Paragraphs>
  <Slides>21</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Calibri Light</vt:lpstr>
      <vt:lpstr>Cymru Sans Transport Light</vt:lpstr>
      <vt:lpstr>Wales Sans Body</vt:lpstr>
      <vt:lpstr>tfw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Whitley</dc:creator>
  <cp:lastModifiedBy>ROBERT ROBINSON</cp:lastModifiedBy>
  <cp:revision>4</cp:revision>
  <dcterms:created xsi:type="dcterms:W3CDTF">2020-03-24T09:30:56Z</dcterms:created>
  <dcterms:modified xsi:type="dcterms:W3CDTF">2026-04-11T13:13:16Z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0x0101000C3E398928E00B4EBF18EBC9F1DC85D6</vt:lpwstr>
  </property>
  <property fmtid="{D5CDD505-2E9C-101B-9397-08002B2CF9AE}" pid="3" name="MediaServiceImageTags">
    <vt:lpwstr/>
  </property>
  <property fmtid="{D5CDD505-2E9C-101B-9397-08002B2CF9AE}" pid="4" name="SharedWithUsers">
    <vt:lpwstr>222;#Planning and Performance Heads of - TfWRL Members;#227;#Andy Quinton;#228;#Michael Stone;#229;#James Cooper;#19;#Colin Lea;#230;#Rob Paige;#231;#James Bennett</vt:lpwstr>
  </property>
  <property fmtid="{D5CDD505-2E9C-101B-9397-08002B2CF9AE}" pid="5" name="_dlc_DocIdItemGuid">
    <vt:lpwstr>5b1aebcc-3b61-4f3a-a13a-5f0609d7b7c6</vt:lpwstr>
  </property>
</Properties>
</file>